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1"/>
  </p:notesMasterIdLst>
  <p:sldIdLst>
    <p:sldId id="265" r:id="rId5"/>
    <p:sldId id="289" r:id="rId6"/>
    <p:sldId id="290" r:id="rId7"/>
    <p:sldId id="318" r:id="rId8"/>
    <p:sldId id="351" r:id="rId9"/>
    <p:sldId id="320" r:id="rId10"/>
    <p:sldId id="355" r:id="rId11"/>
    <p:sldId id="356" r:id="rId12"/>
    <p:sldId id="354" r:id="rId13"/>
    <p:sldId id="352" r:id="rId14"/>
    <p:sldId id="353" r:id="rId15"/>
    <p:sldId id="382" r:id="rId16"/>
    <p:sldId id="383" r:id="rId17"/>
    <p:sldId id="384" r:id="rId18"/>
    <p:sldId id="385" r:id="rId19"/>
    <p:sldId id="386" r:id="rId20"/>
    <p:sldId id="387" r:id="rId21"/>
    <p:sldId id="389" r:id="rId22"/>
    <p:sldId id="388" r:id="rId23"/>
    <p:sldId id="391" r:id="rId24"/>
    <p:sldId id="393" r:id="rId25"/>
    <p:sldId id="390" r:id="rId26"/>
    <p:sldId id="394" r:id="rId27"/>
    <p:sldId id="392" r:id="rId28"/>
    <p:sldId id="395" r:id="rId29"/>
    <p:sldId id="396" r:id="rId30"/>
    <p:sldId id="379" r:id="rId31"/>
    <p:sldId id="380" r:id="rId32"/>
    <p:sldId id="357" r:id="rId33"/>
    <p:sldId id="358" r:id="rId34"/>
    <p:sldId id="359" r:id="rId35"/>
    <p:sldId id="362" r:id="rId36"/>
    <p:sldId id="361" r:id="rId37"/>
    <p:sldId id="365" r:id="rId38"/>
    <p:sldId id="364" r:id="rId39"/>
    <p:sldId id="363" r:id="rId40"/>
    <p:sldId id="366" r:id="rId41"/>
    <p:sldId id="367" r:id="rId42"/>
    <p:sldId id="369" r:id="rId43"/>
    <p:sldId id="400" r:id="rId44"/>
    <p:sldId id="371" r:id="rId45"/>
    <p:sldId id="397" r:id="rId46"/>
    <p:sldId id="372" r:id="rId47"/>
    <p:sldId id="398" r:id="rId48"/>
    <p:sldId id="370" r:id="rId49"/>
    <p:sldId id="373" r:id="rId50"/>
    <p:sldId id="399" r:id="rId51"/>
    <p:sldId id="374" r:id="rId52"/>
    <p:sldId id="375" r:id="rId53"/>
    <p:sldId id="376" r:id="rId54"/>
    <p:sldId id="377" r:id="rId55"/>
    <p:sldId id="343" r:id="rId56"/>
    <p:sldId id="378" r:id="rId57"/>
    <p:sldId id="286" r:id="rId58"/>
    <p:sldId id="401" r:id="rId59"/>
    <p:sldId id="40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06" autoAdjust="0"/>
    <p:restoredTop sz="95135" autoAdjust="0"/>
  </p:normalViewPr>
  <p:slideViewPr>
    <p:cSldViewPr snapToGrid="0">
      <p:cViewPr varScale="1">
        <p:scale>
          <a:sx n="90" d="100"/>
          <a:sy n="90" d="100"/>
        </p:scale>
        <p:origin x="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72" d="100"/>
          <a:sy n="72" d="100"/>
        </p:scale>
        <p:origin x="3592"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00A312-27DD-4E4A-9D91-582CA4FCC288}" type="datetimeFigureOut">
              <a:rPr lang="en-IN" smtClean="0"/>
              <a:t>12/12/23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965F2-8D61-4881-9DFE-000DB37DC0AE}" type="slidenum">
              <a:rPr lang="en-IN" smtClean="0"/>
              <a:t>‹#›</a:t>
            </a:fld>
            <a:endParaRPr lang="en-IN"/>
          </a:p>
        </p:txBody>
      </p:sp>
    </p:spTree>
    <p:extLst>
      <p:ext uri="{BB962C8B-B14F-4D97-AF65-F5344CB8AC3E}">
        <p14:creationId xmlns:p14="http://schemas.microsoft.com/office/powerpoint/2010/main" val="1302489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aylorfrancis.com/books/mono/10.1201/9780429502835/quantum-transport-theory-jorgen-ramm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link.aps.org/doi/10.1103/RevModPhys.63.78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02965F2-8D61-4881-9DFE-000DB37DC0AE}" type="slidenum">
              <a:rPr lang="en-IN" smtClean="0"/>
              <a:t>1</a:t>
            </a:fld>
            <a:endParaRPr lang="en-IN"/>
          </a:p>
        </p:txBody>
      </p:sp>
    </p:spTree>
    <p:extLst>
      <p:ext uri="{BB962C8B-B14F-4D97-AF65-F5344CB8AC3E}">
        <p14:creationId xmlns:p14="http://schemas.microsoft.com/office/powerpoint/2010/main" val="2325559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When a significant positive voltage is applied to the metal compared to the substrate, the left side of the band diagram decreases. This voltage change creates a roughly triangular barrier, facilitating electron tunneling from the conduction band of the semiconductor into the conduction band of the oxide.</a:t>
            </a:r>
          </a:p>
          <a:p>
            <a:pPr algn="l"/>
            <a:r>
              <a:rPr lang="en-CA" b="0" i="0" dirty="0">
                <a:solidFill>
                  <a:srgbClr val="D1D5DB"/>
                </a:solidFill>
                <a:effectLst/>
                <a:latin typeface="Söhne"/>
              </a:rPr>
              <a:t>This tunneling phenomenon is known as Fowler-</a:t>
            </a:r>
            <a:r>
              <a:rPr lang="en-CA" b="0" i="0" dirty="0" err="1">
                <a:solidFill>
                  <a:srgbClr val="D1D5DB"/>
                </a:solidFill>
                <a:effectLst/>
                <a:latin typeface="Söhne"/>
              </a:rPr>
              <a:t>Nordheim</a:t>
            </a:r>
            <a:r>
              <a:rPr lang="en-CA" b="0" i="0" dirty="0">
                <a:solidFill>
                  <a:srgbClr val="D1D5DB"/>
                </a:solidFill>
                <a:effectLst/>
                <a:latin typeface="Söhne"/>
              </a:rPr>
              <a:t> tunneling, named after the triangular potential barrier it involves. When a high positive voltage is applied, electrons can tunnel through the triangular barrier, leading to this phenomenon. The calculation of current as a function of applied voltage captures the simplicity of this tunneling procedure.</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10</a:t>
            </a:fld>
            <a:endParaRPr lang="en-IN"/>
          </a:p>
        </p:txBody>
      </p:sp>
    </p:spTree>
    <p:extLst>
      <p:ext uri="{BB962C8B-B14F-4D97-AF65-F5344CB8AC3E}">
        <p14:creationId xmlns:p14="http://schemas.microsoft.com/office/powerpoint/2010/main" val="2589593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AdvEPSTIM"/>
              </a:rPr>
              <a:t>"The operation of MOS devices hinges on a positive metal voltage, which lowers the left side of the band diagram, forming a triangular barrier. This process facilitates electron tunneling from the semiconductor to the oxide. Understanding this mechanism is pivotal for grasping gate tunneling current and the overall functionality of the device.</a:t>
            </a:r>
          </a:p>
          <a:p>
            <a:endParaRPr lang="en-CA" sz="1800" dirty="0">
              <a:effectLst/>
              <a:latin typeface="AdvEPSTIM"/>
            </a:endParaRPr>
          </a:p>
          <a:p>
            <a:r>
              <a:rPr lang="en-CA" sz="1800" dirty="0">
                <a:effectLst/>
                <a:latin typeface="AdvEPSTIM"/>
              </a:rPr>
              <a:t>The formula for current during Fowler-</a:t>
            </a:r>
            <a:r>
              <a:rPr lang="en-CA" sz="1800" dirty="0" err="1">
                <a:effectLst/>
                <a:latin typeface="AdvEPSTIM"/>
              </a:rPr>
              <a:t>Nordheim</a:t>
            </a:r>
            <a:r>
              <a:rPr lang="en-CA" sz="1800" dirty="0">
                <a:effectLst/>
                <a:latin typeface="AdvEPSTIM"/>
              </a:rPr>
              <a:t> tunneling as a function of applied voltage is straightforward:</a:t>
            </a:r>
          </a:p>
          <a:p>
            <a:endParaRPr lang="en-CA" sz="1800" dirty="0">
              <a:effectLst/>
              <a:latin typeface="AdvEPSTIM"/>
            </a:endParaRPr>
          </a:p>
          <a:p>
            <a:r>
              <a:rPr lang="en-CA" sz="1800" dirty="0">
                <a:effectLst/>
                <a:latin typeface="AdvEPSTIM"/>
              </a:rPr>
              <a:t>\[ J_{FN} = \frac{q^2}{\</a:t>
            </a:r>
            <a:r>
              <a:rPr lang="en-CA" sz="1800" dirty="0" err="1">
                <a:effectLst/>
                <a:latin typeface="AdvEPSTIM"/>
              </a:rPr>
              <a:t>phi_b</a:t>
            </a:r>
            <a:r>
              <a:rPr lang="en-CA" sz="1800" dirty="0">
                <a:effectLst/>
                <a:latin typeface="AdvEPSTIM"/>
              </a:rPr>
              <a:t>}E_{ox}^2 \exp\left(-\frac{4\pi\sqrt{2m_{ox}\phi_b^3}}{3qh}\right) \]</a:t>
            </a:r>
          </a:p>
          <a:p>
            <a:endParaRPr lang="en-CA" sz="1800" dirty="0">
              <a:effectLst/>
              <a:latin typeface="AdvEPSTIM"/>
            </a:endParaRPr>
          </a:p>
          <a:p>
            <a:r>
              <a:rPr lang="en-CA" sz="1800" dirty="0">
                <a:effectLst/>
                <a:latin typeface="AdvEPSTIM"/>
              </a:rPr>
              <a:t>This equation establishes a clear connection between current and voltage, providing crucial insights into the gate tunneling current in MOS devices and, consequently, their electrical behavior."</a:t>
            </a:r>
          </a:p>
          <a:p>
            <a:endParaRPr lang="en-CA" sz="1800" dirty="0">
              <a:effectLst/>
              <a:latin typeface="AdvEPSTIM"/>
            </a:endParaRPr>
          </a:p>
          <a:p>
            <a:r>
              <a:rPr lang="en-CA" sz="1800" dirty="0">
                <a:effectLst/>
                <a:latin typeface="AdvEPSTIM"/>
              </a:rPr>
              <a:t>where q is the electron charge, </a:t>
            </a:r>
            <a:r>
              <a:rPr lang="en-CA" sz="1800" dirty="0">
                <a:effectLst/>
                <a:latin typeface="AdvSPSMI"/>
              </a:rPr>
              <a:t>h </a:t>
            </a:r>
            <a:r>
              <a:rPr lang="en-CA" sz="1800" dirty="0">
                <a:effectLst/>
                <a:latin typeface="AdvEPSTIM"/>
              </a:rPr>
              <a:t>is Planck’s reduced con- </a:t>
            </a:r>
            <a:r>
              <a:rPr lang="en-CA" sz="1800" dirty="0" err="1">
                <a:effectLst/>
                <a:latin typeface="AdvEPSTIM"/>
              </a:rPr>
              <a:t>stant</a:t>
            </a:r>
            <a:r>
              <a:rPr lang="en-CA" sz="1800" dirty="0">
                <a:effectLst/>
                <a:latin typeface="AdvEPSTIM"/>
              </a:rPr>
              <a:t>, </a:t>
            </a:r>
            <a:r>
              <a:rPr lang="en-CA" sz="1800" dirty="0" err="1">
                <a:effectLst/>
                <a:latin typeface="AdvSPSMI"/>
              </a:rPr>
              <a:t>m</a:t>
            </a:r>
            <a:r>
              <a:rPr lang="en-CA" sz="1800" dirty="0" err="1">
                <a:effectLst/>
                <a:latin typeface="AdvEPSTIM"/>
              </a:rPr>
              <a:t>ox</a:t>
            </a:r>
            <a:r>
              <a:rPr lang="en-CA" sz="1800" dirty="0">
                <a:effectLst/>
                <a:latin typeface="AdvEPSTIM"/>
              </a:rPr>
              <a:t> is the electron effective mass in the insulator, </a:t>
            </a:r>
            <a:r>
              <a:rPr lang="en-CA" sz="1800" dirty="0">
                <a:effectLst/>
                <a:latin typeface="AdvPSMP10"/>
              </a:rPr>
              <a:t>/</a:t>
            </a:r>
            <a:r>
              <a:rPr lang="en-CA" sz="1800" dirty="0">
                <a:effectLst/>
                <a:latin typeface="AdvEPSTIM"/>
              </a:rPr>
              <a:t>b is the barrier height at the semiconductor–oxide inter- face and Fox is the electric field across the oxide. The assumptions for the derivation of </a:t>
            </a:r>
            <a:r>
              <a:rPr lang="en-CA" sz="1800" dirty="0">
                <a:solidFill>
                  <a:srgbClr val="000066"/>
                </a:solidFill>
                <a:effectLst/>
                <a:latin typeface="AdvEPSTIM"/>
              </a:rPr>
              <a:t>(1) </a:t>
            </a:r>
            <a:r>
              <a:rPr lang="en-CA" sz="1800" dirty="0">
                <a:effectLst/>
                <a:latin typeface="AdvEPSTIM"/>
              </a:rPr>
              <a:t>are </a:t>
            </a:r>
            <a:r>
              <a:rPr lang="en-CA" sz="1800" dirty="0">
                <a:solidFill>
                  <a:srgbClr val="000066"/>
                </a:solidFill>
                <a:effectLst/>
                <a:latin typeface="AdvEPSTIM"/>
              </a:rPr>
              <a:t>[8,9]</a:t>
            </a:r>
            <a:r>
              <a:rPr lang="en-CA" sz="1800" dirty="0">
                <a:effectLst/>
                <a:latin typeface="AdvEPSTIM"/>
              </a:rPr>
              <a:t>: </a:t>
            </a:r>
            <a:endParaRPr lang="en-CA" dirty="0"/>
          </a:p>
          <a:p>
            <a:pPr>
              <a:buFont typeface="Arial" panose="020B0604020202020204" pitchFamily="34" charset="0"/>
              <a:buChar char="•"/>
            </a:pPr>
            <a:r>
              <a:rPr lang="en-CA" sz="1800" dirty="0">
                <a:effectLst/>
                <a:latin typeface="AdvEPSTIM"/>
              </a:rPr>
              <a:t>The electrons on the emitting electrode can be described as a free Fermi gas. </a:t>
            </a:r>
            <a:endParaRPr lang="en-CA" sz="1800" dirty="0">
              <a:effectLst/>
              <a:latin typeface="AdvPSSym"/>
            </a:endParaRPr>
          </a:p>
          <a:p>
            <a:pPr>
              <a:buFont typeface="Arial" panose="020B0604020202020204" pitchFamily="34" charset="0"/>
              <a:buChar char="•"/>
            </a:pPr>
            <a:r>
              <a:rPr lang="en-CA" sz="1800" dirty="0">
                <a:effectLst/>
                <a:latin typeface="AdvEPSTIM"/>
              </a:rPr>
              <a:t>The dependence of carrier availability for tunneling with respect to temperature is not taken into account. </a:t>
            </a:r>
            <a:endParaRPr lang="en-CA" sz="1800" dirty="0">
              <a:effectLst/>
              <a:latin typeface="AdvPSSym"/>
            </a:endParaRPr>
          </a:p>
          <a:p>
            <a:pPr>
              <a:buFont typeface="Arial" panose="020B0604020202020204" pitchFamily="34" charset="0"/>
              <a:buChar char="•"/>
            </a:pPr>
            <a:r>
              <a:rPr lang="en-CA" sz="1800" dirty="0">
                <a:effectLst/>
                <a:latin typeface="AdvEPSTIM"/>
              </a:rPr>
              <a:t>The potential barrier has triangular shape and barrier lowering due to image forces is neglected. </a:t>
            </a:r>
            <a:endParaRPr lang="en-CA" sz="1800" dirty="0">
              <a:effectLst/>
              <a:latin typeface="AdvPSSym"/>
            </a:endParaRPr>
          </a:p>
          <a:p>
            <a:pPr>
              <a:buFont typeface="Arial" panose="020B0604020202020204" pitchFamily="34" charset="0"/>
              <a:buChar char="•"/>
            </a:pPr>
            <a:r>
              <a:rPr lang="en-CA" sz="1800" dirty="0">
                <a:effectLst/>
                <a:latin typeface="AdvEPSTIM"/>
              </a:rPr>
              <a:t>The effect of the insulator can be described by a single effective mass. </a:t>
            </a:r>
            <a:endParaRPr lang="en-CA" sz="1800" dirty="0">
              <a:effectLst/>
              <a:latin typeface="AdvPSSym"/>
            </a:endParaRPr>
          </a:p>
          <a:p>
            <a:pPr>
              <a:buFont typeface="Arial" panose="020B0604020202020204" pitchFamily="34" charset="0"/>
              <a:buChar char="•"/>
            </a:pPr>
            <a:r>
              <a:rPr lang="en-CA" sz="1800" dirty="0">
                <a:effectLst/>
                <a:latin typeface="AdvEPSTIM"/>
              </a:rPr>
              <a:t>The tunneling probability takes into account only the component of the electron momentum in the direction normal to the surface. </a:t>
            </a:r>
            <a:endParaRPr lang="en-CA" sz="1800" dirty="0">
              <a:effectLst/>
              <a:latin typeface="AdvPSSym"/>
            </a:endParaRP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11</a:t>
            </a:fld>
            <a:endParaRPr lang="en-IN"/>
          </a:p>
        </p:txBody>
      </p:sp>
    </p:spTree>
    <p:extLst>
      <p:ext uri="{BB962C8B-B14F-4D97-AF65-F5344CB8AC3E}">
        <p14:creationId xmlns:p14="http://schemas.microsoft.com/office/powerpoint/2010/main" val="2288438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Direct Tunneling: Electrons exhibit a fascinating quantum mechanical phenomenon known as direct tunneling, allowing them to traverse energy levels conventionally considered inaccessible.</a:t>
            </a:r>
          </a:p>
          <a:p>
            <a:pPr algn="l"/>
            <a:r>
              <a:rPr lang="en-CA" b="0" i="0" dirty="0">
                <a:solidFill>
                  <a:srgbClr val="D1D5DB"/>
                </a:solidFill>
                <a:effectLst/>
                <a:latin typeface="Söhne"/>
              </a:rPr>
              <a:t>Free Fermi Gas: In the context of direct tunneling, electrons are treated as a free Fermi gas on the emitting electrode, adhering to the Pauli Exclusion Principle. They occupy distinct quantum states without interacting with each other.</a:t>
            </a:r>
          </a:p>
          <a:p>
            <a:pPr algn="l"/>
            <a:r>
              <a:rPr lang="en-CA" b="0" i="0" dirty="0">
                <a:solidFill>
                  <a:srgbClr val="D1D5DB"/>
                </a:solidFill>
                <a:effectLst/>
                <a:latin typeface="Söhne"/>
              </a:rPr>
              <a:t>Temperature Dependence: Surprisingly, the temperature dependence of carrier availability is not factored into direct tunneling modeling. Unlike many processes influenced by thermal energy, tunneling in this scenario is primarily dictated by barrier characteristics (height, width, and electron energy).</a:t>
            </a:r>
          </a:p>
          <a:p>
            <a:pPr algn="l"/>
            <a:r>
              <a:rPr lang="en-CA" b="0" i="0" dirty="0">
                <a:solidFill>
                  <a:srgbClr val="D1D5DB"/>
                </a:solidFill>
                <a:effectLst/>
                <a:latin typeface="Söhne"/>
              </a:rPr>
              <a:t>Potential Barrier: Mathematical analysis simplifies the assumed triangular potential barrier in direct tunneling, although actual barriers may have a more complex form. Models often overlook image forces, forces resulting from an electron interacting with its image charge, as they are generally considered insignificant despite their potential to reduce the barrier.</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12</a:t>
            </a:fld>
            <a:endParaRPr lang="en-IN"/>
          </a:p>
        </p:txBody>
      </p:sp>
    </p:spTree>
    <p:extLst>
      <p:ext uri="{BB962C8B-B14F-4D97-AF65-F5344CB8AC3E}">
        <p14:creationId xmlns:p14="http://schemas.microsoft.com/office/powerpoint/2010/main" val="3830266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In a metal-oxide-semiconductor (MOS) structure, Fowler-</a:t>
            </a:r>
            <a:r>
              <a:rPr lang="en-CA" b="0" i="0" dirty="0" err="1">
                <a:solidFill>
                  <a:srgbClr val="D1D5DB"/>
                </a:solidFill>
                <a:effectLst/>
                <a:latin typeface="Söhne"/>
              </a:rPr>
              <a:t>Nordheim</a:t>
            </a:r>
            <a:r>
              <a:rPr lang="en-CA" b="0" i="0" dirty="0">
                <a:solidFill>
                  <a:srgbClr val="D1D5DB"/>
                </a:solidFill>
                <a:effectLst/>
                <a:latin typeface="Söhne"/>
              </a:rPr>
              <a:t> tunneling, a specific type of direct tunneling, occurs in a robust electric field. This process leads to the thinning of the barrier at the metal-oxide interface, enabling electron tunneling.</a:t>
            </a:r>
          </a:p>
          <a:p>
            <a:pPr algn="l"/>
            <a:r>
              <a:rPr lang="en-CA" b="0" i="0" dirty="0">
                <a:solidFill>
                  <a:srgbClr val="D1D5DB"/>
                </a:solidFill>
                <a:effectLst/>
                <a:latin typeface="Söhne"/>
              </a:rPr>
              <a:t>Wave-Mechanical Tunneling: In Fowler-</a:t>
            </a:r>
            <a:r>
              <a:rPr lang="en-CA" b="0" i="0" dirty="0" err="1">
                <a:solidFill>
                  <a:srgbClr val="D1D5DB"/>
                </a:solidFill>
                <a:effectLst/>
                <a:latin typeface="Söhne"/>
              </a:rPr>
              <a:t>Nordheim</a:t>
            </a:r>
            <a:r>
              <a:rPr lang="en-CA" b="0" i="0" dirty="0">
                <a:solidFill>
                  <a:srgbClr val="D1D5DB"/>
                </a:solidFill>
                <a:effectLst/>
                <a:latin typeface="Söhne"/>
              </a:rPr>
              <a:t> tunneling, electrons wave-mechanically tunnel through a rounded triangle barrier formed at the surface of an electron conductor under a strong electric field. The barrier's shape is influenced by the material properties and the intensity of the electric field.</a:t>
            </a:r>
          </a:p>
          <a:p>
            <a:pPr algn="l"/>
            <a:r>
              <a:rPr lang="en-CA" b="0" i="0" dirty="0">
                <a:solidFill>
                  <a:srgbClr val="D1D5DB"/>
                </a:solidFill>
                <a:effectLst/>
                <a:latin typeface="Söhne"/>
              </a:rPr>
              <a:t>Escape of Electrons: Fowler-</a:t>
            </a:r>
            <a:r>
              <a:rPr lang="en-CA" b="0" i="0" dirty="0" err="1">
                <a:solidFill>
                  <a:srgbClr val="D1D5DB"/>
                </a:solidFill>
                <a:effectLst/>
                <a:latin typeface="Söhne"/>
              </a:rPr>
              <a:t>Nordheim</a:t>
            </a:r>
            <a:r>
              <a:rPr lang="en-CA" b="0" i="0" dirty="0">
                <a:solidFill>
                  <a:srgbClr val="D1D5DB"/>
                </a:solidFill>
                <a:effectLst/>
                <a:latin typeface="Söhne"/>
              </a:rPr>
              <a:t> tunneling facilitates the escape of individual electrons from various materials under different conditions. The likelihood of tunneling depends on the strength of the electric field and material characteristics, making it applicable in diverse systems, from astronomical objects to microelectronic devices.</a:t>
            </a:r>
          </a:p>
        </p:txBody>
      </p:sp>
      <p:sp>
        <p:nvSpPr>
          <p:cNvPr id="4" name="Slide Number Placeholder 3"/>
          <p:cNvSpPr>
            <a:spLocks noGrp="1"/>
          </p:cNvSpPr>
          <p:nvPr>
            <p:ph type="sldNum" sz="quarter" idx="5"/>
          </p:nvPr>
        </p:nvSpPr>
        <p:spPr/>
        <p:txBody>
          <a:bodyPr/>
          <a:lstStyle/>
          <a:p>
            <a:fld id="{002965F2-8D61-4881-9DFE-000DB37DC0AE}" type="slidenum">
              <a:rPr lang="en-IN" smtClean="0"/>
              <a:t>13</a:t>
            </a:fld>
            <a:endParaRPr lang="en-IN"/>
          </a:p>
        </p:txBody>
      </p:sp>
    </p:spTree>
    <p:extLst>
      <p:ext uri="{BB962C8B-B14F-4D97-AF65-F5344CB8AC3E}">
        <p14:creationId xmlns:p14="http://schemas.microsoft.com/office/powerpoint/2010/main" val="3393099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14</a:t>
            </a:fld>
            <a:endParaRPr lang="en-IN"/>
          </a:p>
        </p:txBody>
      </p:sp>
    </p:spTree>
    <p:extLst>
      <p:ext uri="{BB962C8B-B14F-4D97-AF65-F5344CB8AC3E}">
        <p14:creationId xmlns:p14="http://schemas.microsoft.com/office/powerpoint/2010/main" val="158263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In quantum transport theory, the density-gradient approximation proves invaluable, especially when delving into tunneling processes in ultra-thin oxide Metal-Oxide-Semiconductor (MOS) systems. Here are the key points:</a:t>
            </a:r>
          </a:p>
          <a:p>
            <a:pPr algn="l"/>
            <a:r>
              <a:rPr lang="en-CA" b="1" i="0" dirty="0">
                <a:solidFill>
                  <a:srgbClr val="D1D5DB"/>
                </a:solidFill>
                <a:effectLst/>
                <a:latin typeface="Söhne"/>
              </a:rPr>
              <a:t>Application:</a:t>
            </a:r>
            <a:r>
              <a:rPr lang="en-CA" b="0" i="0" dirty="0">
                <a:solidFill>
                  <a:srgbClr val="D1D5DB"/>
                </a:solidFill>
                <a:effectLst/>
                <a:latin typeface="Söhne"/>
              </a:rPr>
              <a:t> The density-gradient approximation is applied to analyze the behavior of electrons and holes in ultra-thin oxide MOS structures, prevalent in contemporary semiconductor devices.</a:t>
            </a:r>
          </a:p>
          <a:p>
            <a:pPr algn="l"/>
            <a:r>
              <a:rPr lang="en-CA" b="1" i="0" dirty="0">
                <a:solidFill>
                  <a:srgbClr val="D1D5DB"/>
                </a:solidFill>
                <a:effectLst/>
                <a:latin typeface="Söhne"/>
              </a:rPr>
              <a:t>Quantum Transport Theory:</a:t>
            </a:r>
            <a:r>
              <a:rPr lang="en-CA" b="0" i="0" dirty="0">
                <a:solidFill>
                  <a:srgbClr val="D1D5DB"/>
                </a:solidFill>
                <a:effectLst/>
                <a:latin typeface="Söhne"/>
              </a:rPr>
              <a:t> This theory, elucidating the quantum mechanics of particles like electrons, leverages the density-gradient approximation to comprehend various phenomena.</a:t>
            </a:r>
          </a:p>
          <a:p>
            <a:pPr algn="l"/>
            <a:r>
              <a:rPr lang="en-CA" b="1" i="0" dirty="0">
                <a:solidFill>
                  <a:srgbClr val="D1D5DB"/>
                </a:solidFill>
                <a:effectLst/>
                <a:latin typeface="Söhne"/>
              </a:rPr>
              <a:t>Effects Analyzed:</a:t>
            </a:r>
            <a:r>
              <a:rPr lang="en-CA" b="0" i="0" dirty="0">
                <a:solidFill>
                  <a:srgbClr val="D1D5DB"/>
                </a:solidFill>
                <a:effectLst/>
                <a:latin typeface="Söhne"/>
              </a:rPr>
              <a:t> The approximation helps understand several effects, including direct tunneling, polysilicon depletion, hole tunneling, and valence band tunneling.</a:t>
            </a:r>
          </a:p>
          <a:p>
            <a:pPr algn="l"/>
            <a:r>
              <a:rPr lang="en-CA" b="1" i="0" dirty="0">
                <a:solidFill>
                  <a:srgbClr val="D1D5DB"/>
                </a:solidFill>
                <a:effectLst/>
                <a:latin typeface="Söhne"/>
              </a:rPr>
              <a:t>Advantages:</a:t>
            </a:r>
            <a:r>
              <a:rPr lang="en-CA" b="0" i="0" dirty="0">
                <a:solidFill>
                  <a:srgbClr val="D1D5DB"/>
                </a:solidFill>
                <a:effectLst/>
                <a:latin typeface="Söhne"/>
              </a:rPr>
              <a:t> The density-gradient approach, known for its versatility across bias regimes, serves as a practical tool for semiconductor device analysis. Its simplicity enhances suitability for engineering applications, emphasizing ease of use and computational efficiency.</a:t>
            </a:r>
          </a:p>
          <a:p>
            <a:pPr algn="l"/>
            <a:endParaRPr lang="en-CA" b="0" i="0" dirty="0">
              <a:solidFill>
                <a:srgbClr val="000000"/>
              </a:solidFill>
              <a:effectLst/>
            </a:endParaRPr>
          </a:p>
          <a:p>
            <a:pPr algn="l"/>
            <a:endParaRPr lang="en-CA" b="0" i="0" dirty="0">
              <a:solidFill>
                <a:srgbClr val="000000"/>
              </a:solidFill>
              <a:effectLst/>
            </a:endParaRPr>
          </a:p>
          <a:p>
            <a:pPr algn="l"/>
            <a:r>
              <a:rPr lang="en-CA" b="0" i="0" dirty="0">
                <a:solidFill>
                  <a:srgbClr val="000000"/>
                </a:solidFill>
                <a:effectLst/>
              </a:rPr>
              <a:t>Quantum Transport Theory (QTT) is a branch of physics that describes how particles, such as electrons, move at the quantum level. </a:t>
            </a:r>
            <a:r>
              <a:rPr lang="en-CA" b="0" i="0" dirty="0">
                <a:solidFill>
                  <a:srgbClr val="000000"/>
                </a:solidFill>
                <a:effectLst/>
                <a:hlinkClick r:id="rId3"/>
              </a:rPr>
              <a:t>It’s a fundamental aspect of quantum mechanics and is particularly important in the field of condensed matter physics</a:t>
            </a:r>
            <a:r>
              <a:rPr lang="en-CA" b="0" i="0" baseline="30000" dirty="0">
                <a:solidFill>
                  <a:srgbClr val="000000"/>
                </a:solidFill>
                <a:effectLst/>
                <a:hlinkClick r:id="rId3"/>
              </a:rPr>
              <a:t>1</a:t>
            </a:r>
            <a:r>
              <a:rPr lang="en-CA" b="0" i="0" baseline="30000" dirty="0">
                <a:solidFill>
                  <a:srgbClr val="000000"/>
                </a:solidFill>
                <a:effectLst/>
                <a:hlinkClick r:id="rId4"/>
              </a:rPr>
              <a:t>2</a:t>
            </a:r>
            <a:r>
              <a:rPr lang="en-CA" b="0" i="0" dirty="0">
                <a:solidFill>
                  <a:srgbClr val="000000"/>
                </a:solidFill>
                <a:effectLst/>
              </a:rPr>
              <a:t>.</a:t>
            </a:r>
          </a:p>
          <a:p>
            <a:pPr algn="l"/>
            <a:r>
              <a:rPr lang="en-CA" b="0" i="0" dirty="0">
                <a:solidFill>
                  <a:srgbClr val="000000"/>
                </a:solidFill>
                <a:effectLst/>
                <a:hlinkClick r:id="rId3"/>
              </a:rPr>
              <a:t>The theory is concerned with the movement of particles in a quantum system, taking into account the principles of quantum mechanics such as wave-particle duality and superposition</a:t>
            </a:r>
            <a:r>
              <a:rPr lang="en-CA" b="0" i="0" baseline="30000" dirty="0">
                <a:solidFill>
                  <a:srgbClr val="000000"/>
                </a:solidFill>
                <a:effectLst/>
                <a:hlinkClick r:id="rId3"/>
              </a:rPr>
              <a:t>1</a:t>
            </a:r>
            <a:r>
              <a:rPr lang="en-CA" b="0" i="0" baseline="30000" dirty="0">
                <a:solidFill>
                  <a:srgbClr val="000000"/>
                </a:solidFill>
                <a:effectLst/>
                <a:hlinkClick r:id="rId4"/>
              </a:rPr>
              <a:t>2</a:t>
            </a:r>
            <a:r>
              <a:rPr lang="en-CA" b="0" i="0" dirty="0">
                <a:solidFill>
                  <a:srgbClr val="000000"/>
                </a:solidFill>
                <a:effectLst/>
              </a:rPr>
              <a:t>. </a:t>
            </a:r>
            <a:r>
              <a:rPr lang="en-CA" b="0" i="0" dirty="0">
                <a:solidFill>
                  <a:srgbClr val="000000"/>
                </a:solidFill>
                <a:effectLst/>
                <a:hlinkClick r:id="rId3"/>
              </a:rPr>
              <a:t>It provides a framework for understanding how particles behave when they are part of a quantum system, and how they interact with their environment</a:t>
            </a:r>
            <a:r>
              <a:rPr lang="en-CA" b="0" i="0" baseline="30000" dirty="0">
                <a:solidFill>
                  <a:srgbClr val="000000"/>
                </a:solidFill>
                <a:effectLst/>
                <a:hlinkClick r:id="rId4"/>
              </a:rPr>
              <a:t>2</a:t>
            </a:r>
            <a:r>
              <a:rPr lang="en-CA" b="0" i="0" dirty="0">
                <a:solidFill>
                  <a:srgbClr val="000000"/>
                </a:solidFill>
                <a:effectLst/>
              </a:rPr>
              <a:t>.</a:t>
            </a:r>
          </a:p>
          <a:p>
            <a:pPr algn="l"/>
            <a:r>
              <a:rPr lang="en-CA" b="0" i="0" dirty="0">
                <a:solidFill>
                  <a:srgbClr val="000000"/>
                </a:solidFill>
                <a:effectLst/>
              </a:rPr>
              <a:t>The Density-Gradient Approximation is a method used within Quantum Transport Theory. It’s a simplification used to make the complex calculations of quantum mechanics more manageable. </a:t>
            </a:r>
            <a:r>
              <a:rPr lang="en-CA" b="0" i="0" dirty="0">
                <a:solidFill>
                  <a:srgbClr val="000000"/>
                </a:solidFill>
                <a:effectLst/>
                <a:hlinkClick r:id="rId3"/>
              </a:rPr>
              <a:t>This approximation is particularly useful in understanding various effects in quantum systems</a:t>
            </a:r>
            <a:r>
              <a:rPr lang="en-CA" b="0" i="0" baseline="30000" dirty="0">
                <a:solidFill>
                  <a:srgbClr val="000000"/>
                </a:solidFill>
                <a:effectLst/>
                <a:hlinkClick r:id="rId3"/>
              </a:rPr>
              <a:t>1</a:t>
            </a:r>
            <a:r>
              <a:rPr lang="en-CA" b="0" i="0" baseline="30000" dirty="0">
                <a:solidFill>
                  <a:srgbClr val="000000"/>
                </a:solidFill>
                <a:effectLst/>
                <a:hlinkClick r:id="rId4"/>
              </a:rPr>
              <a:t>2</a:t>
            </a:r>
            <a:r>
              <a:rPr lang="en-CA" b="0" i="0" dirty="0">
                <a:solidFill>
                  <a:srgbClr val="000000"/>
                </a:solidFill>
                <a:effectLst/>
              </a:rPr>
              <a:t>.</a:t>
            </a:r>
          </a:p>
          <a:p>
            <a:pPr algn="l"/>
            <a:r>
              <a:rPr lang="en-CA" b="0" i="0" dirty="0">
                <a:solidFill>
                  <a:srgbClr val="000000"/>
                </a:solidFill>
                <a:effectLst/>
              </a:rPr>
              <a:t>Here are some of the effects that can be understood using this approximation:</a:t>
            </a:r>
          </a:p>
          <a:p>
            <a:pPr algn="l">
              <a:buFont typeface="+mj-lt"/>
              <a:buAutoNum type="arabicPeriod"/>
            </a:pPr>
            <a:r>
              <a:rPr lang="en-CA" b="1" i="0" dirty="0">
                <a:solidFill>
                  <a:srgbClr val="000000"/>
                </a:solidFill>
                <a:effectLst/>
              </a:rPr>
              <a:t>Direct Tunneling</a:t>
            </a:r>
            <a:r>
              <a:rPr lang="en-CA" b="0" i="0" dirty="0">
                <a:solidFill>
                  <a:srgbClr val="000000"/>
                </a:solidFill>
                <a:effectLst/>
              </a:rPr>
              <a:t>: This is a quantum mechanical effect where particles move through a barrier instead of over it. This is a direct result of the wave-like nature of particles in quantum mechanics.</a:t>
            </a:r>
          </a:p>
          <a:p>
            <a:pPr algn="l">
              <a:buFont typeface="+mj-lt"/>
              <a:buAutoNum type="arabicPeriod"/>
            </a:pPr>
            <a:r>
              <a:rPr lang="en-CA" b="1" i="0" dirty="0">
                <a:solidFill>
                  <a:srgbClr val="000000"/>
                </a:solidFill>
                <a:effectLst/>
              </a:rPr>
              <a:t>Polysilicon Depletion</a:t>
            </a:r>
            <a:r>
              <a:rPr lang="en-CA" b="0" i="0" dirty="0">
                <a:solidFill>
                  <a:srgbClr val="000000"/>
                </a:solidFill>
                <a:effectLst/>
              </a:rPr>
              <a:t>: This refers to the reduction of mobile charge carriers in polysilicon, affecting the electrical properties of the material. Understanding this effect is crucial in the design and operation of semiconductor devices.</a:t>
            </a:r>
          </a:p>
          <a:p>
            <a:pPr algn="l">
              <a:buFont typeface="+mj-lt"/>
              <a:buAutoNum type="arabicPeriod"/>
            </a:pPr>
            <a:r>
              <a:rPr lang="en-CA" b="1" i="0" dirty="0">
                <a:solidFill>
                  <a:srgbClr val="000000"/>
                </a:solidFill>
                <a:effectLst/>
              </a:rPr>
              <a:t>Hole Tunneling</a:t>
            </a:r>
            <a:r>
              <a:rPr lang="en-CA" b="0" i="0" dirty="0">
                <a:solidFill>
                  <a:srgbClr val="000000"/>
                </a:solidFill>
                <a:effectLst/>
              </a:rPr>
              <a:t>: This is the movement of positive charge carriers (holes) through a barrier. This effect is important in p-type semiconductors.</a:t>
            </a:r>
          </a:p>
          <a:p>
            <a:pPr algn="l">
              <a:buFont typeface="+mj-lt"/>
              <a:buAutoNum type="arabicPeriod"/>
            </a:pPr>
            <a:r>
              <a:rPr lang="en-CA" b="1" i="0" dirty="0">
                <a:solidFill>
                  <a:srgbClr val="000000"/>
                </a:solidFill>
                <a:effectLst/>
              </a:rPr>
              <a:t>Valence Band Tunneling</a:t>
            </a:r>
            <a:r>
              <a:rPr lang="en-CA" b="0" i="0" dirty="0">
                <a:solidFill>
                  <a:srgbClr val="000000"/>
                </a:solidFill>
                <a:effectLst/>
              </a:rPr>
              <a:t>: This is the tunneling of electrons from the valence band of one material to the conduction band of another. This effect is key in the operation of many electronic devices.</a:t>
            </a:r>
          </a:p>
          <a:p>
            <a:pPr algn="l"/>
            <a:r>
              <a:rPr lang="en-CA" b="0" i="0" dirty="0">
                <a:solidFill>
                  <a:srgbClr val="000000"/>
                </a:solidFill>
                <a:effectLst/>
                <a:hlinkClick r:id="rId3"/>
              </a:rPr>
              <a:t>In summary, Quantum Transport Theory, with the help of the Density-Gradient Approximation, provides a powerful tool for understanding and predicting the behavior of particles in quantum systems</a:t>
            </a:r>
            <a:r>
              <a:rPr lang="en-CA" b="0" i="0" baseline="30000" dirty="0">
                <a:solidFill>
                  <a:srgbClr val="000000"/>
                </a:solidFill>
                <a:effectLst/>
                <a:hlinkClick r:id="rId3"/>
              </a:rPr>
              <a:t>1</a:t>
            </a:r>
            <a:r>
              <a:rPr lang="en-CA" b="0" i="0" baseline="30000" dirty="0">
                <a:solidFill>
                  <a:srgbClr val="000000"/>
                </a:solidFill>
                <a:effectLst/>
                <a:hlinkClick r:id="rId4"/>
              </a:rPr>
              <a:t>2</a:t>
            </a:r>
            <a:r>
              <a:rPr lang="en-CA" b="0" i="0" dirty="0">
                <a:solidFill>
                  <a:srgbClr val="000000"/>
                </a:solidFill>
                <a:effectLst/>
              </a:rPr>
              <a:t>.</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15</a:t>
            </a:fld>
            <a:endParaRPr lang="en-IN"/>
          </a:p>
        </p:txBody>
      </p:sp>
    </p:spTree>
    <p:extLst>
      <p:ext uri="{BB962C8B-B14F-4D97-AF65-F5344CB8AC3E}">
        <p14:creationId xmlns:p14="http://schemas.microsoft.com/office/powerpoint/2010/main" val="78152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The transmission coefficient method provides a valuable approach for assessing the likelihood of particles escaping a potential barrier, simulating quantum tunneling akin to Fowler-</a:t>
            </a:r>
            <a:r>
              <a:rPr lang="en-CA" b="0" i="0" dirty="0" err="1">
                <a:solidFill>
                  <a:srgbClr val="D1D5DB"/>
                </a:solidFill>
                <a:effectLst/>
                <a:latin typeface="Söhne"/>
              </a:rPr>
              <a:t>Nordheim</a:t>
            </a:r>
            <a:r>
              <a:rPr lang="en-CA" b="0" i="0" dirty="0">
                <a:solidFill>
                  <a:srgbClr val="D1D5DB"/>
                </a:solidFill>
                <a:effectLst/>
                <a:latin typeface="Söhne"/>
              </a:rPr>
              <a:t> tunneling. Here are the key points:</a:t>
            </a:r>
          </a:p>
          <a:p>
            <a:pPr algn="l"/>
            <a:r>
              <a:rPr lang="en-CA" b="1" i="0" dirty="0">
                <a:solidFill>
                  <a:srgbClr val="D1D5DB"/>
                </a:solidFill>
                <a:effectLst/>
                <a:latin typeface="Söhne"/>
              </a:rPr>
              <a:t>Image Force:</a:t>
            </a:r>
            <a:r>
              <a:rPr lang="en-CA" b="0" i="0" dirty="0">
                <a:solidFill>
                  <a:srgbClr val="D1D5DB"/>
                </a:solidFill>
                <a:effectLst/>
                <a:latin typeface="Söhne"/>
              </a:rPr>
              <a:t> The image force, arising from an electron's interaction with its own image charge in a conductor, can reduce the barrier height, facilitating tunneling. In Fowler-</a:t>
            </a:r>
            <a:r>
              <a:rPr lang="en-CA" b="0" i="0" dirty="0" err="1">
                <a:solidFill>
                  <a:srgbClr val="D1D5DB"/>
                </a:solidFill>
                <a:effectLst/>
                <a:latin typeface="Söhne"/>
              </a:rPr>
              <a:t>Nordheim</a:t>
            </a:r>
            <a:r>
              <a:rPr lang="en-CA" b="0" i="0" dirty="0">
                <a:solidFill>
                  <a:srgbClr val="D1D5DB"/>
                </a:solidFill>
                <a:effectLst/>
                <a:latin typeface="Söhne"/>
              </a:rPr>
              <a:t> tunneling, the transmission coefficient method considers the impact of the image force, enhancing accuracy.</a:t>
            </a:r>
          </a:p>
          <a:p>
            <a:pPr algn="l"/>
            <a:r>
              <a:rPr lang="en-CA" b="1" i="0" dirty="0">
                <a:solidFill>
                  <a:srgbClr val="D1D5DB"/>
                </a:solidFill>
                <a:effectLst/>
                <a:latin typeface="Söhne"/>
              </a:rPr>
              <a:t>High Electric Fields and Thicker Dielectrics:</a:t>
            </a:r>
            <a:r>
              <a:rPr lang="en-CA" b="0" i="0" dirty="0">
                <a:solidFill>
                  <a:srgbClr val="D1D5DB"/>
                </a:solidFill>
                <a:effectLst/>
                <a:latin typeface="Söhne"/>
              </a:rPr>
              <a:t> In scenarios with thicker dielectrics and strong electric fields, where the image force significantly influences tunneling, the transmission coefficient method becomes essential. Ignoring this impact could lead to inaccurate predictions, emphasizing the method's importance in proper modeling.</a:t>
            </a:r>
          </a:p>
          <a:p>
            <a:pPr algn="l"/>
            <a:r>
              <a:rPr lang="en-CA" b="1" i="0" dirty="0">
                <a:solidFill>
                  <a:srgbClr val="D1D5DB"/>
                </a:solidFill>
                <a:effectLst/>
                <a:latin typeface="Söhne"/>
              </a:rPr>
              <a:t>Comparison with WKB Approximation:</a:t>
            </a:r>
            <a:r>
              <a:rPr lang="en-CA" b="0" i="0" dirty="0">
                <a:solidFill>
                  <a:srgbClr val="D1D5DB"/>
                </a:solidFill>
                <a:effectLst/>
                <a:latin typeface="Söhne"/>
              </a:rPr>
              <a:t> Unlike the Wentzel–</a:t>
            </a:r>
            <a:r>
              <a:rPr lang="en-CA" b="0" i="0" dirty="0" err="1">
                <a:solidFill>
                  <a:srgbClr val="D1D5DB"/>
                </a:solidFill>
                <a:effectLst/>
                <a:latin typeface="Söhne"/>
              </a:rPr>
              <a:t>Kramers</a:t>
            </a:r>
            <a:r>
              <a:rPr lang="en-CA" b="0" i="0" dirty="0">
                <a:solidFill>
                  <a:srgbClr val="D1D5DB"/>
                </a:solidFill>
                <a:effectLst/>
                <a:latin typeface="Söhne"/>
              </a:rPr>
              <a:t>–Brillouin (WKB) approximation, the transmission coefficient method excels in simulating non-smooth barriers and near-barrier energy scenarios. It proves highly useful in designing electrical devices accurately based on tunneling phenomena, particularly when considering the image force.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sn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Comparison with WKB Approximation</a:t>
            </a:r>
            <a:r>
              <a:rPr lang="en-US" sz="1200" dirty="0"/>
              <a:t>: The transmission coefficient approach provides a more accurate representation of the tunneling transmission coefficient compared to the Wentzel–</a:t>
            </a:r>
            <a:r>
              <a:rPr lang="en-US" sz="1200" dirty="0" err="1"/>
              <a:t>Kramers</a:t>
            </a:r>
            <a:r>
              <a:rPr lang="en-US" sz="1200" dirty="0"/>
              <a:t>–Brillouin (WKB) approximation. The WKB approximation is a method used in quantum mechanics to find approximate solutions to the Schrödinger equation. While the WKB approximation can provide a good estimate of the transmission coefficient in many cases, it can be less accurate when the potential barrier is not smooth or when the energy of the particle is close to the height of the barrier. In contrast, the transmission coefficient approach can accurately model these situations by taking into account the image force. This makes it a powerful tool for studying and designing electronic devices that operate based on the tunneling phenomenon.</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16</a:t>
            </a:fld>
            <a:endParaRPr lang="en-IN"/>
          </a:p>
        </p:txBody>
      </p:sp>
    </p:spTree>
    <p:extLst>
      <p:ext uri="{BB962C8B-B14F-4D97-AF65-F5344CB8AC3E}">
        <p14:creationId xmlns:p14="http://schemas.microsoft.com/office/powerpoint/2010/main" val="443858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The transmission coefficient technique is a powerful tool for evaluating the likelihood of particles passing through a potential barrier, considering the effects of the image force. Here are the key insights related to Fowler-</a:t>
            </a:r>
            <a:r>
              <a:rPr lang="en-CA" b="0" i="0" dirty="0" err="1">
                <a:solidFill>
                  <a:srgbClr val="D1D5DB"/>
                </a:solidFill>
                <a:effectLst/>
                <a:latin typeface="Söhne"/>
              </a:rPr>
              <a:t>Nordheim</a:t>
            </a:r>
            <a:r>
              <a:rPr lang="en-CA" b="0" i="0" dirty="0">
                <a:solidFill>
                  <a:srgbClr val="D1D5DB"/>
                </a:solidFill>
                <a:effectLst/>
                <a:latin typeface="Söhne"/>
              </a:rPr>
              <a:t> tunneling:</a:t>
            </a:r>
          </a:p>
          <a:p>
            <a:pPr algn="l"/>
            <a:r>
              <a:rPr lang="en-CA" b="1" i="0" dirty="0">
                <a:solidFill>
                  <a:srgbClr val="D1D5DB"/>
                </a:solidFill>
                <a:effectLst/>
                <a:latin typeface="Söhne"/>
              </a:rPr>
              <a:t>On Bias:</a:t>
            </a:r>
            <a:endParaRPr lang="en-CA" b="0" i="0" dirty="0">
              <a:solidFill>
                <a:srgbClr val="D1D5DB"/>
              </a:solidFill>
              <a:effectLst/>
              <a:latin typeface="Söhne"/>
            </a:endParaRPr>
          </a:p>
          <a:p>
            <a:pPr algn="l">
              <a:buFont typeface="Arial" panose="020B0604020202020204" pitchFamily="34" charset="0"/>
              <a:buChar char="•"/>
            </a:pPr>
            <a:r>
              <a:rPr lang="en-CA" b="0" i="0" dirty="0">
                <a:solidFill>
                  <a:srgbClr val="D1D5DB"/>
                </a:solidFill>
                <a:effectLst/>
                <a:latin typeface="Söhne"/>
              </a:rPr>
              <a:t>Increasing gate voltage in a MOS device enhances the electric field on the substrate.</a:t>
            </a:r>
          </a:p>
          <a:p>
            <a:pPr algn="l">
              <a:buFont typeface="Arial" panose="020B0604020202020204" pitchFamily="34" charset="0"/>
              <a:buChar char="•"/>
            </a:pPr>
            <a:r>
              <a:rPr lang="en-CA" b="0" i="0" dirty="0">
                <a:solidFill>
                  <a:srgbClr val="D1D5DB"/>
                </a:solidFill>
                <a:effectLst/>
                <a:latin typeface="Söhne"/>
              </a:rPr>
              <a:t>Elevated carrier energy and increased likelihood of tunneling through the oxide layer lead to a rise in tunneling current.</a:t>
            </a:r>
          </a:p>
          <a:p>
            <a:pPr algn="l"/>
            <a:r>
              <a:rPr lang="en-CA" b="1" i="0" dirty="0">
                <a:solidFill>
                  <a:srgbClr val="D1D5DB"/>
                </a:solidFill>
                <a:effectLst/>
                <a:latin typeface="Söhne"/>
              </a:rPr>
              <a:t>On Temperature:</a:t>
            </a:r>
            <a:endParaRPr lang="en-CA" b="0" i="0" dirty="0">
              <a:solidFill>
                <a:srgbClr val="D1D5DB"/>
              </a:solidFill>
              <a:effectLst/>
              <a:latin typeface="Söhne"/>
            </a:endParaRPr>
          </a:p>
          <a:p>
            <a:pPr algn="l">
              <a:buFont typeface="Arial" panose="020B0604020202020204" pitchFamily="34" charset="0"/>
              <a:buChar char="•"/>
            </a:pPr>
            <a:r>
              <a:rPr lang="en-CA" b="0" i="0" dirty="0">
                <a:solidFill>
                  <a:srgbClr val="D1D5DB"/>
                </a:solidFill>
                <a:effectLst/>
                <a:latin typeface="Söhne"/>
              </a:rPr>
              <a:t>Above ~348 K, thermally excited carriers contribute to exponential growth in gate current.</a:t>
            </a:r>
          </a:p>
          <a:p>
            <a:pPr algn="l">
              <a:buFont typeface="Arial" panose="020B0604020202020204" pitchFamily="34" charset="0"/>
              <a:buChar char="•"/>
            </a:pPr>
            <a:r>
              <a:rPr lang="en-CA" b="0" i="0" dirty="0">
                <a:solidFill>
                  <a:srgbClr val="D1D5DB"/>
                </a:solidFill>
                <a:effectLst/>
                <a:latin typeface="Söhne"/>
              </a:rPr>
              <a:t>Below ~348 K, field-activated direct tunneling dominates, and the temperature dependence is minimal.</a:t>
            </a:r>
          </a:p>
          <a:p>
            <a:pPr algn="l"/>
            <a:r>
              <a:rPr lang="en-CA" b="1" i="0" dirty="0">
                <a:solidFill>
                  <a:srgbClr val="D1D5DB"/>
                </a:solidFill>
                <a:effectLst/>
                <a:latin typeface="Söhne"/>
              </a:rPr>
              <a:t>On Materials:</a:t>
            </a:r>
            <a:endParaRPr lang="en-CA" b="0" i="0" dirty="0">
              <a:solidFill>
                <a:srgbClr val="D1D5DB"/>
              </a:solidFill>
              <a:effectLst/>
              <a:latin typeface="Söhne"/>
            </a:endParaRPr>
          </a:p>
          <a:p>
            <a:pPr algn="l">
              <a:buFont typeface="Arial" panose="020B0604020202020204" pitchFamily="34" charset="0"/>
              <a:buChar char="•"/>
            </a:pPr>
            <a:r>
              <a:rPr lang="en-CA" b="0" i="0" dirty="0">
                <a:solidFill>
                  <a:srgbClr val="D1D5DB"/>
                </a:solidFill>
                <a:effectLst/>
                <a:latin typeface="Söhne"/>
              </a:rPr>
              <a:t>Raising the gate voltage in the MOS structure enhances the electric field in the substrate.</a:t>
            </a:r>
          </a:p>
          <a:p>
            <a:pPr algn="l">
              <a:buFont typeface="Arial" panose="020B0604020202020204" pitchFamily="34" charset="0"/>
              <a:buChar char="•"/>
            </a:pPr>
            <a:r>
              <a:rPr lang="en-CA" b="0" i="0" dirty="0">
                <a:solidFill>
                  <a:srgbClr val="D1D5DB"/>
                </a:solidFill>
                <a:effectLst/>
                <a:latin typeface="Söhne"/>
              </a:rPr>
              <a:t>Increased carrier energy and tunneling current result.</a:t>
            </a:r>
          </a:p>
          <a:p>
            <a:pPr algn="l"/>
            <a:r>
              <a:rPr lang="en-CA" b="1" i="0" dirty="0">
                <a:solidFill>
                  <a:srgbClr val="D1D5DB"/>
                </a:solidFill>
                <a:effectLst/>
                <a:latin typeface="Söhne"/>
              </a:rPr>
              <a:t>On Dimensions:</a:t>
            </a:r>
            <a:endParaRPr lang="en-CA" b="0" i="0" dirty="0">
              <a:solidFill>
                <a:srgbClr val="D1D5DB"/>
              </a:solidFill>
              <a:effectLst/>
              <a:latin typeface="Söhne"/>
            </a:endParaRPr>
          </a:p>
          <a:p>
            <a:pPr algn="l">
              <a:buFont typeface="Arial" panose="020B0604020202020204" pitchFamily="34" charset="0"/>
              <a:buChar char="•"/>
            </a:pPr>
            <a:r>
              <a:rPr lang="en-CA" b="0" i="0" dirty="0">
                <a:solidFill>
                  <a:srgbClr val="D1D5DB"/>
                </a:solidFill>
                <a:effectLst/>
                <a:latin typeface="Söhne"/>
              </a:rPr>
              <a:t>The thickness of the oxide layer is crucial in direct tunneling.</a:t>
            </a:r>
          </a:p>
          <a:p>
            <a:pPr algn="l">
              <a:buFont typeface="Arial" panose="020B0604020202020204" pitchFamily="34" charset="0"/>
              <a:buChar char="•"/>
            </a:pPr>
            <a:r>
              <a:rPr lang="en-CA" b="0" i="0" dirty="0">
                <a:solidFill>
                  <a:srgbClr val="D1D5DB"/>
                </a:solidFill>
                <a:effectLst/>
                <a:latin typeface="Söhne"/>
              </a:rPr>
              <a:t>Decreasing the oxide thickness narrows the potential barrier, increasing the likelihood of tunneling.</a:t>
            </a:r>
          </a:p>
          <a:p>
            <a:pPr algn="l">
              <a:buFont typeface="Arial" panose="020B0604020202020204" pitchFamily="34" charset="0"/>
              <a:buChar char="•"/>
            </a:pPr>
            <a:r>
              <a:rPr lang="en-CA" b="0" i="0" dirty="0">
                <a:solidFill>
                  <a:srgbClr val="D1D5DB"/>
                </a:solidFill>
                <a:effectLst/>
                <a:latin typeface="Söhne"/>
              </a:rPr>
              <a:t>Direct tunneling current exhibits exponential growth.</a:t>
            </a:r>
          </a:p>
          <a:p>
            <a:pPr algn="l"/>
            <a:endParaRPr lang="en-CA" b="0" i="0" dirty="0">
              <a:solidFill>
                <a:srgbClr val="000000"/>
              </a:solidFill>
              <a:effectLst/>
            </a:endParaRPr>
          </a:p>
          <a:p>
            <a:pPr algn="l"/>
            <a:endParaRPr lang="en-CA" b="0" i="0" dirty="0">
              <a:solidFill>
                <a:srgbClr val="000000"/>
              </a:solidFill>
              <a:effectLst/>
            </a:endParaRPr>
          </a:p>
          <a:p>
            <a:pPr algn="l"/>
            <a:r>
              <a:rPr lang="en-CA" b="0" i="0" dirty="0">
                <a:solidFill>
                  <a:srgbClr val="000000"/>
                </a:solidFill>
                <a:effectLst/>
              </a:rPr>
              <a:t>Sure, let’s delve deeper into the dependence of current on bias, temperature, materials, and dimensions in ultra-thin oxide MOS structures:</a:t>
            </a:r>
          </a:p>
          <a:p>
            <a:pPr algn="l"/>
            <a:r>
              <a:rPr lang="en-CA" b="1" i="0" dirty="0">
                <a:solidFill>
                  <a:srgbClr val="000000"/>
                </a:solidFill>
                <a:effectLst/>
              </a:rPr>
              <a:t>On Bias:</a:t>
            </a:r>
            <a:r>
              <a:rPr lang="en-CA" b="0" i="0" dirty="0">
                <a:solidFill>
                  <a:srgbClr val="000000"/>
                </a:solidFill>
                <a:effectLst/>
              </a:rPr>
              <a:t> The gate voltage in a MOS structure controls the electric field in the substrate. When the gate voltage is increased, the electric field in the substrate also increases. This increased electric field gives more energy to the carriers (like electrons) in the substrate. With more energy, these carriers have a higher probability of overcoming the potential barrier and tunneling through the oxide layer. This is why the tunneling current increases with the gate voltage.</a:t>
            </a:r>
          </a:p>
          <a:p>
            <a:pPr algn="l"/>
            <a:r>
              <a:rPr lang="en-CA" b="1" i="0" dirty="0">
                <a:solidFill>
                  <a:srgbClr val="000000"/>
                </a:solidFill>
                <a:effectLst/>
              </a:rPr>
              <a:t>On Temperature:</a:t>
            </a:r>
            <a:r>
              <a:rPr lang="en-CA" b="0" i="0" dirty="0">
                <a:solidFill>
                  <a:srgbClr val="000000"/>
                </a:solidFill>
                <a:effectLst/>
              </a:rPr>
              <a:t> The temperature has a dual effect on the tunneling current. For temperatures above approximately 348 K (about 75 degrees Celsius), the gate current is exponentially dependent on the inverse of the temperature (1/T). This is because as the temperature increases, the number of thermally excited carriers that can overcome the barrier increases, leading to an increase in current. However, for temperatures below ~348 K, the gate current is weakly dependent on temperature and is dominated by field-activated direct tunneling. In this regime, the tunneling current is more influenced by the electric field than by the thermal energy of the carriers.</a:t>
            </a:r>
          </a:p>
          <a:p>
            <a:pPr algn="l"/>
            <a:r>
              <a:rPr lang="en-CA" b="1" i="0" dirty="0">
                <a:solidFill>
                  <a:srgbClr val="000000"/>
                </a:solidFill>
                <a:effectLst/>
              </a:rPr>
              <a:t>On Materials:</a:t>
            </a:r>
            <a:r>
              <a:rPr lang="en-CA" b="0" i="0" dirty="0">
                <a:solidFill>
                  <a:srgbClr val="000000"/>
                </a:solidFill>
                <a:effectLst/>
              </a:rPr>
              <a:t> The type of materials used in the MOS structure can influence the tunneling current. For instance, the type of gate dielectrics used can affect the height and width of the potential barrier that the carriers need to tunnel through. Different materials have different dielectric constants and bandgap energies, which can affect the tunneling probability. Therefore, by choosing appropriate materials, it is possible to control the tunneling current.</a:t>
            </a:r>
          </a:p>
          <a:p>
            <a:pPr algn="l"/>
            <a:r>
              <a:rPr lang="en-CA" b="1" i="0" dirty="0">
                <a:solidFill>
                  <a:srgbClr val="000000"/>
                </a:solidFill>
                <a:effectLst/>
              </a:rPr>
              <a:t>On Dimensions:</a:t>
            </a:r>
            <a:r>
              <a:rPr lang="en-CA" b="0" i="0" dirty="0">
                <a:solidFill>
                  <a:srgbClr val="000000"/>
                </a:solidFill>
                <a:effectLst/>
              </a:rPr>
              <a:t> The thickness of the oxide layer plays a crucial role in direct tunneling. As the oxide thickness decreases, the width of the potential barrier that the carriers need to tunnel through also decreases. According to the principles of quantum mechanics, the tunneling probability increases exponentially with decreasing barrier width. Therefore, as the oxide thickness decreases, the direct tunneling current increases exponentially.</a:t>
            </a:r>
          </a:p>
        </p:txBody>
      </p:sp>
      <p:sp>
        <p:nvSpPr>
          <p:cNvPr id="4" name="Slide Number Placeholder 3"/>
          <p:cNvSpPr>
            <a:spLocks noGrp="1"/>
          </p:cNvSpPr>
          <p:nvPr>
            <p:ph type="sldNum" sz="quarter" idx="5"/>
          </p:nvPr>
        </p:nvSpPr>
        <p:spPr/>
        <p:txBody>
          <a:bodyPr/>
          <a:lstStyle/>
          <a:p>
            <a:fld id="{002965F2-8D61-4881-9DFE-000DB37DC0AE}" type="slidenum">
              <a:rPr lang="en-IN" smtClean="0"/>
              <a:t>17</a:t>
            </a:fld>
            <a:endParaRPr lang="en-IN"/>
          </a:p>
        </p:txBody>
      </p:sp>
    </p:spTree>
    <p:extLst>
      <p:ext uri="{BB962C8B-B14F-4D97-AF65-F5344CB8AC3E}">
        <p14:creationId xmlns:p14="http://schemas.microsoft.com/office/powerpoint/2010/main" val="2667776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This illustration provides a cross-sectional view of a non-uniformly doped n-channel MOSFET (Metal-Oxide-Semiconductor Field-Effect Transistor). It represents the controlled MOS structure under quasi-equilibrium conditions at the conducting channel of the transistor.</a:t>
            </a:r>
          </a:p>
          <a:p>
            <a:pPr algn="l"/>
            <a:r>
              <a:rPr lang="en-CA" b="0" i="0" dirty="0">
                <a:solidFill>
                  <a:srgbClr val="D1D5DB"/>
                </a:solidFill>
                <a:effectLst/>
                <a:latin typeface="Söhne"/>
              </a:rPr>
              <a:t>Key Points:</a:t>
            </a:r>
          </a:p>
          <a:p>
            <a:pPr algn="l">
              <a:buFont typeface="+mj-lt"/>
              <a:buAutoNum type="arabicPeriod"/>
            </a:pPr>
            <a:r>
              <a:rPr lang="en-CA" b="1" i="0" dirty="0">
                <a:solidFill>
                  <a:srgbClr val="D1D5DB"/>
                </a:solidFill>
                <a:effectLst/>
                <a:latin typeface="Söhne"/>
              </a:rPr>
              <a:t>Non-Uniform Doping:</a:t>
            </a:r>
            <a:r>
              <a:rPr lang="en-CA" b="0" i="0" dirty="0">
                <a:solidFill>
                  <a:srgbClr val="D1D5DB"/>
                </a:solidFill>
                <a:effectLst/>
                <a:latin typeface="Söhne"/>
              </a:rPr>
              <a:t> The doping concentration varies across the channel, affecting the transistor's electrical characteristics.</a:t>
            </a:r>
          </a:p>
          <a:p>
            <a:pPr algn="l">
              <a:buFont typeface="+mj-lt"/>
              <a:buAutoNum type="arabicPeriod"/>
            </a:pPr>
            <a:r>
              <a:rPr lang="en-CA" b="1" i="0" dirty="0">
                <a:solidFill>
                  <a:srgbClr val="D1D5DB"/>
                </a:solidFill>
                <a:effectLst/>
                <a:latin typeface="Söhne"/>
              </a:rPr>
              <a:t>n-Channel MOSFET:</a:t>
            </a:r>
            <a:r>
              <a:rPr lang="en-CA" b="0" i="0" dirty="0">
                <a:solidFill>
                  <a:srgbClr val="D1D5DB"/>
                </a:solidFill>
                <a:effectLst/>
                <a:latin typeface="Söhne"/>
              </a:rPr>
              <a:t> Indicates that the majority carriers responsible for current flow are electrons.</a:t>
            </a:r>
          </a:p>
          <a:p>
            <a:pPr algn="l">
              <a:buFont typeface="+mj-lt"/>
              <a:buAutoNum type="arabicPeriod"/>
            </a:pPr>
            <a:r>
              <a:rPr lang="en-CA" b="1" i="0" dirty="0">
                <a:solidFill>
                  <a:srgbClr val="D1D5DB"/>
                </a:solidFill>
                <a:effectLst/>
                <a:latin typeface="Söhne"/>
              </a:rPr>
              <a:t>Quasi-Equilibrium Situation:</a:t>
            </a:r>
            <a:r>
              <a:rPr lang="en-CA" b="0" i="0" dirty="0">
                <a:solidFill>
                  <a:srgbClr val="D1D5DB"/>
                </a:solidFill>
                <a:effectLst/>
                <a:latin typeface="Söhne"/>
              </a:rPr>
              <a:t> Refers to a state where the system is nearly in equilibrium, allowing for simplified analysis.</a:t>
            </a:r>
          </a:p>
          <a:p>
            <a:pPr algn="l">
              <a:buFont typeface="+mj-lt"/>
              <a:buAutoNum type="arabicPeriod"/>
            </a:pPr>
            <a:r>
              <a:rPr lang="en-CA" b="1" i="0" dirty="0">
                <a:solidFill>
                  <a:srgbClr val="D1D5DB"/>
                </a:solidFill>
                <a:effectLst/>
                <a:latin typeface="Söhne"/>
              </a:rPr>
              <a:t>Controlled MOS Structure:</a:t>
            </a:r>
            <a:r>
              <a:rPr lang="en-CA" b="0" i="0" dirty="0">
                <a:solidFill>
                  <a:srgbClr val="D1D5DB"/>
                </a:solidFill>
                <a:effectLst/>
                <a:latin typeface="Söhne"/>
              </a:rPr>
              <a:t> Implies that the behavior of the MOSFET is regulated, and the conducting channel is a focal point for transistor operation.</a:t>
            </a:r>
          </a:p>
          <a:p>
            <a:pPr algn="l"/>
            <a:r>
              <a:rPr lang="en-CA" b="0" i="0" dirty="0">
                <a:solidFill>
                  <a:srgbClr val="D1D5DB"/>
                </a:solidFill>
                <a:effectLst/>
                <a:latin typeface="Söhne"/>
              </a:rPr>
              <a:t>Understanding the spatial distribution of dopants is crucial for optimizing the performance of MOSFETs in electronic devices.</a:t>
            </a:r>
          </a:p>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18</a:t>
            </a:fld>
            <a:endParaRPr lang="en-IN"/>
          </a:p>
        </p:txBody>
      </p:sp>
    </p:spTree>
    <p:extLst>
      <p:ext uri="{BB962C8B-B14F-4D97-AF65-F5344CB8AC3E}">
        <p14:creationId xmlns:p14="http://schemas.microsoft.com/office/powerpoint/2010/main" val="1135869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2800" b="1" i="0" dirty="0">
                <a:solidFill>
                  <a:srgbClr val="D1D5DB"/>
                </a:solidFill>
                <a:effectLst/>
                <a:latin typeface="Söhne"/>
              </a:rPr>
              <a:t>Formulation of the Numerical Model: MOSFET Transistor</a:t>
            </a:r>
            <a:endParaRPr lang="en-CA" sz="2800" b="0" i="0" dirty="0">
              <a:solidFill>
                <a:srgbClr val="D1D5DB"/>
              </a:solidFill>
              <a:effectLst/>
              <a:latin typeface="Söhne"/>
            </a:endParaRPr>
          </a:p>
          <a:p>
            <a:pPr algn="l"/>
            <a:r>
              <a:rPr lang="en-CA" sz="2800" b="0" i="0" dirty="0">
                <a:solidFill>
                  <a:srgbClr val="D1D5DB"/>
                </a:solidFill>
                <a:effectLst/>
                <a:latin typeface="Söhne"/>
              </a:rPr>
              <a:t>"The MOSFET transistor is a complex semiconductor device characterized by a series of MIS (Metal-Insulator-Semiconductor) controlled diodes along its channel. In this model, we specifically address a one-dimensional x-direction with non-uniform doping.</a:t>
            </a:r>
          </a:p>
          <a:p>
            <a:pPr algn="l"/>
            <a:r>
              <a:rPr lang="en-CA" sz="2800" b="1" i="0" dirty="0">
                <a:solidFill>
                  <a:srgbClr val="D1D5DB"/>
                </a:solidFill>
                <a:effectLst/>
                <a:latin typeface="Söhne"/>
              </a:rPr>
              <a:t>Key Elements:</a:t>
            </a:r>
            <a:endParaRPr lang="en-CA" sz="2800" b="0" i="0" dirty="0">
              <a:solidFill>
                <a:srgbClr val="D1D5DB"/>
              </a:solidFill>
              <a:effectLst/>
              <a:latin typeface="Söhne"/>
            </a:endParaRPr>
          </a:p>
          <a:p>
            <a:pPr algn="l">
              <a:buFont typeface="+mj-lt"/>
              <a:buAutoNum type="arabicPeriod"/>
            </a:pPr>
            <a:r>
              <a:rPr lang="en-CA" sz="2800" b="1" i="0" dirty="0">
                <a:solidFill>
                  <a:srgbClr val="D1D5DB"/>
                </a:solidFill>
                <a:effectLst/>
                <a:latin typeface="Söhne"/>
              </a:rPr>
              <a:t>MIS Controlled Diodes:</a:t>
            </a:r>
            <a:r>
              <a:rPr lang="en-CA" sz="2800" b="0" i="0" dirty="0">
                <a:solidFill>
                  <a:srgbClr val="D1D5DB"/>
                </a:solidFill>
                <a:effectLst/>
                <a:latin typeface="Söhne"/>
              </a:rPr>
              <a:t> Representing Metal-Insulator-Semiconductor structures, these diodes play a crucial role in the transistor's operation.</a:t>
            </a:r>
          </a:p>
          <a:p>
            <a:pPr algn="l">
              <a:buFont typeface="+mj-lt"/>
              <a:buAutoNum type="arabicPeriod"/>
            </a:pPr>
            <a:r>
              <a:rPr lang="en-CA" sz="2800" b="1" i="0" dirty="0">
                <a:solidFill>
                  <a:srgbClr val="D1D5DB"/>
                </a:solidFill>
                <a:effectLst/>
                <a:latin typeface="Söhne"/>
              </a:rPr>
              <a:t>Non-Uniform Doping:</a:t>
            </a:r>
            <a:r>
              <a:rPr lang="en-CA" sz="2800" b="0" i="0" dirty="0">
                <a:solidFill>
                  <a:srgbClr val="D1D5DB"/>
                </a:solidFill>
                <a:effectLst/>
                <a:latin typeface="Söhne"/>
              </a:rPr>
              <a:t> The doping concentration varies along the channel, impacting the device's electrical behavior.</a:t>
            </a:r>
          </a:p>
          <a:p>
            <a:pPr algn="l">
              <a:buFont typeface="+mj-lt"/>
              <a:buAutoNum type="arabicPeriod"/>
            </a:pPr>
            <a:r>
              <a:rPr lang="en-CA" sz="2800" b="1" i="0" dirty="0">
                <a:solidFill>
                  <a:srgbClr val="D1D5DB"/>
                </a:solidFill>
                <a:effectLst/>
                <a:latin typeface="Söhne"/>
              </a:rPr>
              <a:t>Quasi-Fermi Levels:</a:t>
            </a:r>
            <a:r>
              <a:rPr lang="en-CA" sz="2800" b="0" i="0" dirty="0">
                <a:solidFill>
                  <a:srgbClr val="D1D5DB"/>
                </a:solidFill>
                <a:effectLst/>
                <a:latin typeface="Söhne"/>
              </a:rPr>
              <a:t> These levels vary with bias voltages (0 ≤ VY ≤ VDS), introducing complexity to the system's response.</a:t>
            </a:r>
          </a:p>
          <a:p>
            <a:pPr algn="l">
              <a:buFont typeface="+mj-lt"/>
              <a:buAutoNum type="arabicPeriod"/>
            </a:pPr>
            <a:r>
              <a:rPr lang="en-CA" sz="2800" b="1" i="0" dirty="0">
                <a:solidFill>
                  <a:srgbClr val="D1D5DB"/>
                </a:solidFill>
                <a:effectLst/>
                <a:latin typeface="Söhne"/>
              </a:rPr>
              <a:t>Numerical Solution:</a:t>
            </a:r>
            <a:r>
              <a:rPr lang="en-CA" sz="2800" b="0" i="0" dirty="0">
                <a:solidFill>
                  <a:srgbClr val="D1D5DB"/>
                </a:solidFill>
                <a:effectLst/>
                <a:latin typeface="Söhne"/>
              </a:rPr>
              <a:t> The model employs a set of nonlinear equations numerically solved to capture MOSFET response.</a:t>
            </a:r>
          </a:p>
          <a:p>
            <a:pPr algn="l"/>
            <a:r>
              <a:rPr lang="en-CA" sz="2800" b="1" i="0" dirty="0">
                <a:solidFill>
                  <a:srgbClr val="D1D5DB"/>
                </a:solidFill>
                <a:effectLst/>
                <a:latin typeface="Söhne"/>
              </a:rPr>
              <a:t>Current Transportation in the Semiconductor Region:</a:t>
            </a:r>
            <a:endParaRPr lang="en-CA" sz="2800" b="0" i="0" dirty="0">
              <a:solidFill>
                <a:srgbClr val="D1D5DB"/>
              </a:solidFill>
              <a:effectLst/>
              <a:latin typeface="Söhne"/>
            </a:endParaRPr>
          </a:p>
          <a:p>
            <a:pPr algn="l">
              <a:buFont typeface="Arial" panose="020B0604020202020204" pitchFamily="34" charset="0"/>
              <a:buChar char="•"/>
            </a:pPr>
            <a:r>
              <a:rPr lang="en-CA" sz="2800" b="0" i="0" dirty="0">
                <a:solidFill>
                  <a:srgbClr val="D1D5DB"/>
                </a:solidFill>
                <a:effectLst/>
                <a:latin typeface="Söhne"/>
              </a:rPr>
              <a:t>Describes how carriers move within the semiconductor material, a fundamental aspect of transistor operation.</a:t>
            </a:r>
          </a:p>
          <a:p>
            <a:pPr algn="l"/>
            <a:r>
              <a:rPr lang="en-CA" sz="2800" b="1" i="0" dirty="0">
                <a:solidFill>
                  <a:srgbClr val="D1D5DB"/>
                </a:solidFill>
                <a:effectLst/>
                <a:latin typeface="Söhne"/>
              </a:rPr>
              <a:t>Characterization of Tunneling Through the Insulator:</a:t>
            </a:r>
            <a:endParaRPr lang="en-CA" sz="2800" b="0" i="0" dirty="0">
              <a:solidFill>
                <a:srgbClr val="D1D5DB"/>
              </a:solidFill>
              <a:effectLst/>
              <a:latin typeface="Söhne"/>
            </a:endParaRPr>
          </a:p>
          <a:p>
            <a:pPr algn="l">
              <a:buFont typeface="Arial" panose="020B0604020202020204" pitchFamily="34" charset="0"/>
              <a:buChar char="•"/>
            </a:pPr>
            <a:r>
              <a:rPr lang="en-CA" sz="2800" b="0" i="0" dirty="0">
                <a:solidFill>
                  <a:srgbClr val="D1D5DB"/>
                </a:solidFill>
                <a:effectLst/>
                <a:latin typeface="Söhne"/>
              </a:rPr>
              <a:t>Focuses on understanding the tunneling phenomenon through the insulator, emphasizing the gate-semiconductor interactions.</a:t>
            </a:r>
          </a:p>
          <a:p>
            <a:pPr algn="l"/>
            <a:r>
              <a:rPr lang="en-CA" sz="2800" b="0" i="0" dirty="0">
                <a:solidFill>
                  <a:srgbClr val="D1D5DB"/>
                </a:solidFill>
                <a:effectLst/>
                <a:latin typeface="Söhne"/>
              </a:rPr>
              <a:t>This numerical model is essential for comprehending the intricate behavior of MOSFET transistors under varying conditions.</a:t>
            </a:r>
          </a:p>
          <a:p>
            <a:br>
              <a:rPr lang="en-CA" sz="1800" dirty="0">
                <a:effectLst/>
                <a:latin typeface="TimesNewRoman"/>
              </a:rPr>
            </a:br>
            <a:br>
              <a:rPr lang="en-CA" sz="1800" dirty="0">
                <a:effectLst/>
                <a:latin typeface="TimesNewRoman"/>
              </a:rPr>
            </a:br>
            <a:r>
              <a:rPr lang="en-CA" sz="1800" dirty="0">
                <a:effectLst/>
                <a:latin typeface="TimesNewRoman"/>
              </a:rPr>
              <a:t>The semiconductor region of the MOSFET is characterized by the following set of differential equations [6 and 7] </a:t>
            </a:r>
            <a:endParaRPr lang="en-CA" dirty="0"/>
          </a:p>
          <a:p>
            <a:r>
              <a:rPr lang="en-CA" sz="1800" dirty="0">
                <a:effectLst/>
                <a:latin typeface="TimesNewRoman,Italic"/>
              </a:rPr>
              <a:t>(a) Poisson’s equation is given by: </a:t>
            </a:r>
            <a:endParaRPr lang="en-CA" dirty="0"/>
          </a:p>
          <a:p>
            <a:r>
              <a:rPr lang="en-CA" sz="1800" dirty="0">
                <a:effectLst/>
                <a:latin typeface="SymbolMT"/>
              </a:rPr>
              <a:t>−</a:t>
            </a:r>
            <a:r>
              <a:rPr lang="en-CA" sz="1800" dirty="0">
                <a:effectLst/>
                <a:latin typeface="TimesNewRoman,Italic"/>
              </a:rPr>
              <a:t>d</a:t>
            </a:r>
            <a:r>
              <a:rPr lang="en-CA" sz="1800" dirty="0">
                <a:effectLst/>
                <a:latin typeface="TimesNewRoman"/>
              </a:rPr>
              <a:t>2</a:t>
            </a:r>
            <a:r>
              <a:rPr lang="el-GR" sz="1800" dirty="0">
                <a:effectLst/>
                <a:latin typeface="SymbolMT"/>
              </a:rPr>
              <a:t>ψ=</a:t>
            </a:r>
            <a:r>
              <a:rPr lang="en-CA" sz="1800" dirty="0" err="1">
                <a:effectLst/>
                <a:latin typeface="TimesNewRoman,Italic"/>
              </a:rPr>
              <a:t>dF</a:t>
            </a:r>
            <a:r>
              <a:rPr lang="en-CA" sz="1800" dirty="0">
                <a:effectLst/>
                <a:latin typeface="TimesNewRoman,Italic"/>
              </a:rPr>
              <a:t> </a:t>
            </a:r>
            <a:r>
              <a:rPr lang="en-CA" sz="1800" dirty="0">
                <a:effectLst/>
                <a:latin typeface="SymbolMT"/>
              </a:rPr>
              <a:t>=</a:t>
            </a:r>
            <a:r>
              <a:rPr lang="en-CA" sz="1800" dirty="0">
                <a:effectLst/>
                <a:latin typeface="TimesNewRoman,Italic"/>
              </a:rPr>
              <a:t>q</a:t>
            </a:r>
            <a:r>
              <a:rPr lang="en-CA" sz="1800" dirty="0">
                <a:effectLst/>
                <a:latin typeface="SymbolMT"/>
              </a:rPr>
              <a:t>[</a:t>
            </a:r>
            <a:r>
              <a:rPr lang="en-CA" sz="1800" dirty="0">
                <a:effectLst/>
                <a:latin typeface="TimesNewRoman,Italic"/>
              </a:rPr>
              <a:t>p</a:t>
            </a:r>
            <a:r>
              <a:rPr lang="en-CA" sz="1800" dirty="0">
                <a:effectLst/>
                <a:latin typeface="SymbolMT"/>
              </a:rPr>
              <a:t>(</a:t>
            </a:r>
            <a:r>
              <a:rPr lang="en-CA" sz="1800" dirty="0">
                <a:effectLst/>
                <a:latin typeface="TimesNewRoman,Italic"/>
              </a:rPr>
              <a:t>x</a:t>
            </a:r>
            <a:r>
              <a:rPr lang="en-CA" sz="1800" dirty="0">
                <a:effectLst/>
                <a:latin typeface="SymbolMT"/>
              </a:rPr>
              <a:t>)−</a:t>
            </a:r>
            <a:r>
              <a:rPr lang="en-CA" sz="1800" dirty="0">
                <a:effectLst/>
                <a:latin typeface="TimesNewRoman,Italic"/>
              </a:rPr>
              <a:t>n</a:t>
            </a:r>
            <a:r>
              <a:rPr lang="en-CA" sz="1800" dirty="0">
                <a:effectLst/>
                <a:latin typeface="SymbolMT"/>
              </a:rPr>
              <a:t>(</a:t>
            </a:r>
            <a:r>
              <a:rPr lang="en-CA" sz="1800" dirty="0">
                <a:effectLst/>
                <a:latin typeface="TimesNewRoman,Italic"/>
              </a:rPr>
              <a:t>x</a:t>
            </a:r>
            <a:r>
              <a:rPr lang="en-CA" sz="1800" dirty="0">
                <a:effectLst/>
                <a:latin typeface="SymbolMT"/>
              </a:rPr>
              <a:t>)+</a:t>
            </a:r>
            <a:r>
              <a:rPr lang="en-CA" sz="1800" dirty="0">
                <a:effectLst/>
                <a:latin typeface="TimesNewRoman,Italic"/>
              </a:rPr>
              <a:t>N</a:t>
            </a:r>
            <a:r>
              <a:rPr lang="en-CA" sz="1800" dirty="0">
                <a:effectLst/>
                <a:latin typeface="SymbolMT"/>
              </a:rPr>
              <a:t>(</a:t>
            </a:r>
            <a:r>
              <a:rPr lang="en-CA" sz="1800" dirty="0">
                <a:effectLst/>
                <a:latin typeface="TimesNewRoman,Italic"/>
              </a:rPr>
              <a:t>x</a:t>
            </a:r>
            <a:r>
              <a:rPr lang="en-CA" sz="1800" dirty="0">
                <a:effectLst/>
                <a:latin typeface="SymbolMT"/>
              </a:rPr>
              <a:t>)] </a:t>
            </a:r>
            <a:r>
              <a:rPr lang="en-CA" sz="1800" dirty="0">
                <a:effectLst/>
                <a:latin typeface="TimesNewRoman,Italic"/>
              </a:rPr>
              <a:t>dx</a:t>
            </a:r>
            <a:r>
              <a:rPr lang="en-CA" sz="1800" dirty="0">
                <a:effectLst/>
                <a:latin typeface="TimesNewRoman"/>
              </a:rPr>
              <a:t>2 </a:t>
            </a:r>
            <a:r>
              <a:rPr lang="en-CA" sz="1800" dirty="0">
                <a:effectLst/>
                <a:latin typeface="TimesNewRoman,Italic"/>
              </a:rPr>
              <a:t>dx </a:t>
            </a:r>
            <a:r>
              <a:rPr lang="el-GR" sz="1800" dirty="0">
                <a:effectLst/>
                <a:latin typeface="SymbolMT"/>
              </a:rPr>
              <a:t>ε </a:t>
            </a:r>
            <a:endParaRPr lang="el-GR" dirty="0"/>
          </a:p>
          <a:p>
            <a:r>
              <a:rPr lang="el-GR" sz="1800" dirty="0">
                <a:effectLst/>
                <a:latin typeface="TimesNewRoman"/>
              </a:rPr>
              <a:t>(2) </a:t>
            </a:r>
            <a:endParaRPr lang="el-GR" dirty="0"/>
          </a:p>
          <a:p>
            <a:r>
              <a:rPr lang="en-CA" sz="1800" dirty="0">
                <a:effectLst/>
                <a:latin typeface="TimesNewRoman"/>
              </a:rPr>
              <a:t>Where </a:t>
            </a:r>
            <a:r>
              <a:rPr lang="el-GR" sz="1800" dirty="0">
                <a:effectLst/>
                <a:latin typeface="SymbolMT"/>
              </a:rPr>
              <a:t>ψ</a:t>
            </a:r>
            <a:r>
              <a:rPr lang="el-GR" sz="1800" dirty="0">
                <a:effectLst/>
                <a:latin typeface="TimesNewRoman"/>
              </a:rPr>
              <a:t>(</a:t>
            </a:r>
            <a:r>
              <a:rPr lang="en-CA" sz="1800" dirty="0">
                <a:effectLst/>
                <a:latin typeface="TimesNewRoman"/>
              </a:rPr>
              <a:t>x) resembles the electric potential within the semiconductor and F </a:t>
            </a:r>
            <a:endParaRPr lang="en-CA" dirty="0"/>
          </a:p>
          <a:p>
            <a:r>
              <a:rPr lang="en-CA" sz="1800" dirty="0">
                <a:effectLst/>
                <a:latin typeface="TimesNewRoman"/>
              </a:rPr>
              <a:t>denotes the built-in electric field at the position </a:t>
            </a:r>
            <a:r>
              <a:rPr lang="en-CA" sz="1800" dirty="0">
                <a:effectLst/>
                <a:latin typeface="TimesNewRoman,Italic"/>
              </a:rPr>
              <a:t>x </a:t>
            </a:r>
            <a:r>
              <a:rPr lang="en-CA" sz="1800" dirty="0">
                <a:effectLst/>
                <a:latin typeface="TimesNewRoman"/>
              </a:rPr>
              <a:t>and </a:t>
            </a:r>
            <a:r>
              <a:rPr lang="en-CA" sz="1800" dirty="0">
                <a:effectLst/>
                <a:latin typeface="TimesNewRoman,Italic"/>
              </a:rPr>
              <a:t>N </a:t>
            </a:r>
            <a:r>
              <a:rPr lang="en-CA" sz="1800" dirty="0">
                <a:effectLst/>
                <a:latin typeface="SymbolMT"/>
              </a:rPr>
              <a:t>(</a:t>
            </a:r>
            <a:r>
              <a:rPr lang="en-CA" sz="1800" dirty="0">
                <a:effectLst/>
                <a:latin typeface="TimesNewRoman,Italic"/>
              </a:rPr>
              <a:t>x </a:t>
            </a:r>
            <a:r>
              <a:rPr lang="en-CA" sz="1800" dirty="0">
                <a:effectLst/>
                <a:latin typeface="SymbolMT"/>
              </a:rPr>
              <a:t>) </a:t>
            </a:r>
            <a:r>
              <a:rPr lang="en-CA" sz="1800" dirty="0">
                <a:effectLst/>
                <a:latin typeface="TimesNewRoman"/>
              </a:rPr>
              <a:t>is the non-uniform </a:t>
            </a:r>
            <a:endParaRPr lang="en-CA" dirty="0"/>
          </a:p>
          <a:p>
            <a:r>
              <a:rPr lang="en-CA" sz="1800" dirty="0">
                <a:effectLst/>
                <a:latin typeface="TimesNewRoman"/>
              </a:rPr>
              <a:t>impurity distribution at any distance </a:t>
            </a:r>
            <a:r>
              <a:rPr lang="en-CA" sz="1800" dirty="0">
                <a:effectLst/>
                <a:latin typeface="TimesNewRoman,Italic"/>
              </a:rPr>
              <a:t>x. </a:t>
            </a:r>
            <a:r>
              <a:rPr lang="en-CA" sz="1800" dirty="0">
                <a:effectLst/>
                <a:latin typeface="TimesNewRoman"/>
              </a:rPr>
              <a:t>Note that </a:t>
            </a:r>
            <a:r>
              <a:rPr lang="en-CA" sz="1800" dirty="0">
                <a:effectLst/>
                <a:latin typeface="TimesNewRoman,Italic"/>
              </a:rPr>
              <a:t>x </a:t>
            </a:r>
            <a:r>
              <a:rPr lang="en-CA" sz="1800" dirty="0">
                <a:effectLst/>
                <a:latin typeface="TimesNewRoman"/>
              </a:rPr>
              <a:t>begins at the insulator- semiconductor interface along the semiconductor. </a:t>
            </a:r>
            <a:endParaRPr lang="en-CA" dirty="0"/>
          </a:p>
          <a:p>
            <a:r>
              <a:rPr lang="en-CA" sz="1800" dirty="0">
                <a:effectLst/>
                <a:latin typeface="TimesNewRoman"/>
              </a:rPr>
              <a:t>(3) </a:t>
            </a:r>
            <a:endParaRPr lang="en-CA" dirty="0"/>
          </a:p>
          <a:p>
            <a:r>
              <a:rPr lang="en-CA" sz="1800" dirty="0">
                <a:effectLst/>
                <a:latin typeface="TimesNewRoman"/>
              </a:rPr>
              <a:t>(4) </a:t>
            </a:r>
            <a:endParaRPr lang="en-CA" dirty="0"/>
          </a:p>
          <a:p>
            <a:r>
              <a:rPr lang="en-CA" sz="1800" dirty="0">
                <a:effectLst/>
                <a:latin typeface="SymbolMT"/>
              </a:rPr>
              <a:t></a:t>
            </a:r>
            <a:r>
              <a:rPr lang="en-CA" sz="1800" dirty="0">
                <a:effectLst/>
                <a:latin typeface="TimesNewRoman,Italic"/>
              </a:rPr>
              <a:t>E</a:t>
            </a:r>
            <a:r>
              <a:rPr lang="en-CA" sz="1800" dirty="0">
                <a:effectLst/>
                <a:latin typeface="SymbolMT"/>
              </a:rPr>
              <a:t>−</a:t>
            </a:r>
            <a:r>
              <a:rPr lang="en-CA" sz="1800" dirty="0">
                <a:effectLst/>
                <a:latin typeface="TimesNewRoman,Italic"/>
              </a:rPr>
              <a:t>E</a:t>
            </a:r>
            <a:r>
              <a:rPr lang="en-CA" sz="1800" dirty="0">
                <a:effectLst/>
                <a:latin typeface="SymbolMT"/>
              </a:rPr>
              <a:t> </a:t>
            </a:r>
            <a:r>
              <a:rPr lang="en-CA" sz="1800" dirty="0">
                <a:effectLst/>
                <a:latin typeface="TimesNewRoman,Italic"/>
              </a:rPr>
              <a:t>p</a:t>
            </a:r>
            <a:r>
              <a:rPr lang="en-CA" sz="1800" dirty="0">
                <a:effectLst/>
                <a:latin typeface="TimesNewRoman"/>
              </a:rPr>
              <a:t>(</a:t>
            </a:r>
            <a:r>
              <a:rPr lang="en-CA" sz="1800" dirty="0">
                <a:effectLst/>
                <a:latin typeface="TimesNewRoman,Italic"/>
              </a:rPr>
              <a:t>x</a:t>
            </a:r>
            <a:r>
              <a:rPr lang="en-CA" sz="1800" dirty="0">
                <a:effectLst/>
                <a:latin typeface="TimesNewRoman"/>
              </a:rPr>
              <a:t>)</a:t>
            </a:r>
            <a:r>
              <a:rPr lang="en-CA" sz="1800" dirty="0">
                <a:effectLst/>
                <a:latin typeface="SymbolMT"/>
              </a:rPr>
              <a:t>=</a:t>
            </a:r>
            <a:r>
              <a:rPr lang="en-CA" sz="1800" dirty="0" err="1">
                <a:effectLst/>
                <a:latin typeface="TimesNewRoman,Italic"/>
              </a:rPr>
              <a:t>ni</a:t>
            </a:r>
            <a:r>
              <a:rPr lang="en-CA" sz="1800" dirty="0" err="1">
                <a:effectLst/>
                <a:latin typeface="TimesNewRoman"/>
              </a:rPr>
              <a:t>exp</a:t>
            </a:r>
            <a:r>
              <a:rPr lang="en-CA" sz="1800" dirty="0">
                <a:effectLst/>
                <a:latin typeface="SymbolMT"/>
              </a:rPr>
              <a:t> </a:t>
            </a:r>
            <a:r>
              <a:rPr lang="en-CA" sz="1800" dirty="0" err="1">
                <a:effectLst/>
                <a:latin typeface="TimesNewRoman,Italic"/>
              </a:rPr>
              <a:t>i</a:t>
            </a:r>
            <a:r>
              <a:rPr lang="en-CA" sz="1800" dirty="0">
                <a:effectLst/>
                <a:latin typeface="TimesNewRoman,Italic"/>
              </a:rPr>
              <a:t> </a:t>
            </a:r>
            <a:r>
              <a:rPr lang="en-CA" sz="1800" dirty="0" err="1">
                <a:effectLst/>
                <a:latin typeface="TimesNewRoman,Italic"/>
              </a:rPr>
              <a:t>Fp</a:t>
            </a:r>
            <a:r>
              <a:rPr lang="en-CA" sz="1800" dirty="0">
                <a:effectLst/>
                <a:latin typeface="TimesNewRoman,Italic"/>
              </a:rPr>
              <a:t> </a:t>
            </a:r>
            <a:r>
              <a:rPr lang="en-CA" sz="1800" dirty="0">
                <a:effectLst/>
                <a:latin typeface="SymbolMT"/>
              </a:rPr>
              <a:t> </a:t>
            </a:r>
            <a:endParaRPr lang="en-CA" dirty="0"/>
          </a:p>
          <a:p>
            <a:r>
              <a:rPr lang="en-CA" sz="1800" dirty="0">
                <a:effectLst/>
                <a:latin typeface="SymbolMT"/>
              </a:rPr>
              <a:t></a:t>
            </a:r>
            <a:r>
              <a:rPr lang="en-CA" sz="1800" dirty="0" err="1">
                <a:effectLst/>
                <a:latin typeface="TimesNewRoman,Italic"/>
              </a:rPr>
              <a:t>Fn</a:t>
            </a:r>
            <a:r>
              <a:rPr lang="en-CA" sz="1800" dirty="0">
                <a:effectLst/>
                <a:latin typeface="TimesNewRoman,Italic"/>
              </a:rPr>
              <a:t> </a:t>
            </a:r>
            <a:r>
              <a:rPr lang="en-CA" sz="1800" dirty="0" err="1">
                <a:effectLst/>
                <a:latin typeface="TimesNewRoman,Italic"/>
              </a:rPr>
              <a:t>i</a:t>
            </a:r>
            <a:r>
              <a:rPr lang="en-CA" sz="1800" dirty="0">
                <a:effectLst/>
                <a:latin typeface="TimesNewRoman,Italic"/>
              </a:rPr>
              <a:t> </a:t>
            </a:r>
            <a:r>
              <a:rPr lang="en-CA" sz="1800" dirty="0">
                <a:effectLst/>
                <a:latin typeface="SymbolMT"/>
              </a:rPr>
              <a:t> </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a:t>
            </a:r>
            <a:r>
              <a:rPr lang="en-CA" sz="1800" dirty="0">
                <a:effectLst/>
                <a:latin typeface="SymbolMT"/>
              </a:rPr>
              <a:t>=</a:t>
            </a:r>
            <a:r>
              <a:rPr lang="en-CA" sz="1800" dirty="0" err="1">
                <a:effectLst/>
                <a:latin typeface="TimesNewRoman,Italic"/>
              </a:rPr>
              <a:t>n</a:t>
            </a:r>
            <a:r>
              <a:rPr lang="en-CA" sz="1800" dirty="0" err="1">
                <a:effectLst/>
                <a:latin typeface="TimesNewRoman"/>
              </a:rPr>
              <a:t>exp</a:t>
            </a:r>
            <a:r>
              <a:rPr lang="en-CA" sz="1800" dirty="0" err="1">
                <a:effectLst/>
                <a:latin typeface="SymbolMT"/>
              </a:rPr>
              <a:t></a:t>
            </a:r>
            <a:r>
              <a:rPr lang="en-CA" sz="1800" dirty="0" err="1">
                <a:effectLst/>
                <a:latin typeface="TimesNewRoman,Italic"/>
              </a:rPr>
              <a:t>E</a:t>
            </a:r>
            <a:r>
              <a:rPr lang="en-CA" sz="1800" dirty="0">
                <a:effectLst/>
                <a:latin typeface="TimesNewRoman,Italic"/>
              </a:rPr>
              <a:t> </a:t>
            </a:r>
            <a:r>
              <a:rPr lang="en-CA" sz="1800" dirty="0">
                <a:effectLst/>
                <a:latin typeface="SymbolMT"/>
              </a:rPr>
              <a:t>−</a:t>
            </a:r>
            <a:r>
              <a:rPr lang="en-CA" sz="1800" dirty="0">
                <a:effectLst/>
                <a:latin typeface="TimesNewRoman,Italic"/>
              </a:rPr>
              <a:t>E</a:t>
            </a:r>
            <a:r>
              <a:rPr lang="en-CA" sz="1800" dirty="0">
                <a:effectLst/>
                <a:latin typeface="TimesNewRoman"/>
              </a:rPr>
              <a:t>(</a:t>
            </a:r>
            <a:r>
              <a:rPr lang="en-CA" sz="1800" dirty="0">
                <a:effectLst/>
                <a:latin typeface="TimesNewRoman,Italic"/>
              </a:rPr>
              <a:t>x</a:t>
            </a:r>
            <a:r>
              <a:rPr lang="en-CA" sz="1800" dirty="0">
                <a:effectLst/>
                <a:latin typeface="TimesNewRoman"/>
              </a:rPr>
              <a:t>)</a:t>
            </a:r>
            <a:r>
              <a:rPr lang="en-CA" sz="1800" dirty="0">
                <a:effectLst/>
                <a:latin typeface="SymbolMT"/>
              </a:rPr>
              <a:t> </a:t>
            </a:r>
            <a:endParaRPr lang="en-CA" dirty="0"/>
          </a:p>
          <a:p>
            <a:r>
              <a:rPr lang="en-CA" sz="1800" dirty="0">
                <a:effectLst/>
                <a:latin typeface="SymbolMT"/>
              </a:rPr>
              <a:t> </a:t>
            </a:r>
            <a:r>
              <a:rPr lang="en-CA" sz="1800" dirty="0">
                <a:effectLst/>
                <a:latin typeface="TimesNewRoman,Italic"/>
              </a:rPr>
              <a:t>KT </a:t>
            </a:r>
            <a:r>
              <a:rPr lang="en-CA" sz="1800" dirty="0">
                <a:effectLst/>
                <a:latin typeface="SymbolMT"/>
              </a:rPr>
              <a:t> </a:t>
            </a:r>
            <a:r>
              <a:rPr lang="en-CA" sz="1800" dirty="0">
                <a:effectLst/>
                <a:latin typeface="TimesNewRoman,Italic"/>
              </a:rPr>
              <a:t>J </a:t>
            </a:r>
            <a:r>
              <a:rPr lang="en-CA" sz="1800" dirty="0">
                <a:effectLst/>
                <a:latin typeface="SymbolMT"/>
              </a:rPr>
              <a:t>=</a:t>
            </a:r>
            <a:r>
              <a:rPr lang="en-CA" sz="1800" dirty="0">
                <a:effectLst/>
                <a:latin typeface="TimesNewRoman,Italic"/>
              </a:rPr>
              <a:t>q</a:t>
            </a:r>
            <a:r>
              <a:rPr lang="en-CA" sz="1800" dirty="0">
                <a:effectLst/>
                <a:latin typeface="TimesNewRoman"/>
              </a:rPr>
              <a:t>(</a:t>
            </a:r>
            <a:r>
              <a:rPr lang="el-GR" sz="1800" dirty="0">
                <a:effectLst/>
                <a:latin typeface="SymbolMT"/>
              </a:rPr>
              <a:t>μ</a:t>
            </a:r>
            <a:r>
              <a:rPr lang="en-CA" sz="1800" dirty="0" err="1">
                <a:effectLst/>
                <a:latin typeface="TimesNewRoman,Italic"/>
              </a:rPr>
              <a:t>nF</a:t>
            </a:r>
            <a:r>
              <a:rPr lang="en-CA" sz="1800" dirty="0" err="1">
                <a:effectLst/>
                <a:latin typeface="SymbolMT"/>
              </a:rPr>
              <a:t>+</a:t>
            </a:r>
            <a:r>
              <a:rPr lang="en-CA" sz="1800" dirty="0" err="1">
                <a:effectLst/>
                <a:latin typeface="TimesNewRoman,Italic"/>
              </a:rPr>
              <a:t>D</a:t>
            </a:r>
            <a:r>
              <a:rPr lang="en-CA" sz="1800" dirty="0">
                <a:effectLst/>
                <a:latin typeface="TimesNewRoman,Italic"/>
              </a:rPr>
              <a:t> </a:t>
            </a:r>
            <a:r>
              <a:rPr lang="en-CA" sz="1800" dirty="0" err="1">
                <a:effectLst/>
                <a:latin typeface="TimesNewRoman,Italic"/>
              </a:rPr>
              <a:t>dn</a:t>
            </a:r>
            <a:r>
              <a:rPr lang="en-CA" sz="1800" dirty="0">
                <a:effectLst/>
                <a:latin typeface="TimesNewRoman"/>
              </a:rPr>
              <a:t>) </a:t>
            </a:r>
            <a:endParaRPr lang="en-CA" dirty="0"/>
          </a:p>
          <a:p>
            <a:r>
              <a:rPr lang="en-CA" sz="1800" dirty="0">
                <a:effectLst/>
                <a:latin typeface="SymbolMT"/>
              </a:rPr>
              <a:t> </a:t>
            </a:r>
            <a:r>
              <a:rPr lang="en-CA" sz="1800" dirty="0">
                <a:effectLst/>
                <a:latin typeface="TimesNewRoman,Italic"/>
              </a:rPr>
              <a:t>KT </a:t>
            </a:r>
            <a:r>
              <a:rPr lang="en-CA" sz="1800" dirty="0">
                <a:effectLst/>
                <a:latin typeface="SymbolMT"/>
              </a:rPr>
              <a:t> </a:t>
            </a:r>
            <a:endParaRPr lang="en-CA" dirty="0"/>
          </a:p>
          <a:p>
            <a:r>
              <a:rPr lang="en-CA" sz="1800" dirty="0" err="1">
                <a:effectLst/>
                <a:latin typeface="TimesNewRoman,Italic"/>
              </a:rPr>
              <a:t>i</a:t>
            </a:r>
            <a:r>
              <a:rPr lang="en-CA" sz="1800" dirty="0">
                <a:effectLst/>
                <a:latin typeface="TimesNewRoman,Italic"/>
              </a:rPr>
              <a:t> (b) The current density equations are: </a:t>
            </a:r>
            <a:endParaRPr lang="en-CA" dirty="0"/>
          </a:p>
          <a:p>
            <a:r>
              <a:rPr lang="en-CA" sz="1800" dirty="0">
                <a:effectLst/>
                <a:latin typeface="TimesNewRoman,Italic"/>
              </a:rPr>
              <a:t>n n </a:t>
            </a:r>
            <a:r>
              <a:rPr lang="en-CA" sz="1800" dirty="0" err="1">
                <a:effectLst/>
                <a:latin typeface="TimesNewRoman,Italic"/>
              </a:rPr>
              <a:t>ndx</a:t>
            </a:r>
            <a:r>
              <a:rPr lang="en-CA" sz="1800" dirty="0">
                <a:effectLst/>
                <a:latin typeface="TimesNewRoman,Italic"/>
              </a:rPr>
              <a:t> </a:t>
            </a:r>
            <a:endParaRPr lang="en-CA" dirty="0"/>
          </a:p>
          <a:p>
            <a:r>
              <a:rPr lang="en-CA" sz="1800" dirty="0">
                <a:effectLst/>
                <a:latin typeface="TimesNewRoman,Italic"/>
              </a:rPr>
              <a:t>J </a:t>
            </a:r>
            <a:r>
              <a:rPr lang="en-CA" sz="1800" dirty="0">
                <a:effectLst/>
                <a:latin typeface="SymbolMT"/>
              </a:rPr>
              <a:t>= </a:t>
            </a:r>
            <a:r>
              <a:rPr lang="en-CA" sz="1800" dirty="0">
                <a:effectLst/>
                <a:latin typeface="TimesNewRoman,Italic"/>
              </a:rPr>
              <a:t>q</a:t>
            </a:r>
            <a:r>
              <a:rPr lang="en-CA" sz="1800" dirty="0">
                <a:effectLst/>
                <a:latin typeface="TimesNewRoman"/>
              </a:rPr>
              <a:t>(</a:t>
            </a:r>
            <a:r>
              <a:rPr lang="el-GR" sz="1800" dirty="0">
                <a:effectLst/>
                <a:latin typeface="SymbolMT"/>
              </a:rPr>
              <a:t>μ </a:t>
            </a:r>
            <a:r>
              <a:rPr lang="en-CA" sz="1800" dirty="0">
                <a:effectLst/>
                <a:latin typeface="TimesNewRoman,Italic"/>
              </a:rPr>
              <a:t>pF </a:t>
            </a:r>
            <a:r>
              <a:rPr lang="en-CA" sz="1800" dirty="0">
                <a:effectLst/>
                <a:latin typeface="SymbolMT"/>
              </a:rPr>
              <a:t>− </a:t>
            </a:r>
            <a:r>
              <a:rPr lang="en-CA" sz="1800" dirty="0">
                <a:effectLst/>
                <a:latin typeface="TimesNewRoman,Italic"/>
              </a:rPr>
              <a:t>D </a:t>
            </a:r>
            <a:r>
              <a:rPr lang="en-CA" sz="1800" dirty="0" err="1">
                <a:effectLst/>
                <a:latin typeface="TimesNewRoman,Italic"/>
              </a:rPr>
              <a:t>dp</a:t>
            </a:r>
            <a:r>
              <a:rPr lang="en-CA" sz="1800" dirty="0">
                <a:effectLst/>
                <a:latin typeface="TimesNewRoman,Italic"/>
              </a:rPr>
              <a:t> </a:t>
            </a:r>
            <a:r>
              <a:rPr lang="en-CA" sz="1800" dirty="0">
                <a:effectLst/>
                <a:latin typeface="TimesNewRoman"/>
              </a:rPr>
              <a:t>) </a:t>
            </a:r>
            <a:r>
              <a:rPr lang="en-CA" sz="1800" dirty="0">
                <a:effectLst/>
                <a:latin typeface="TimesNewRoman,Italic"/>
              </a:rPr>
              <a:t>p p </a:t>
            </a:r>
            <a:r>
              <a:rPr lang="en-CA" sz="1800" dirty="0" err="1">
                <a:effectLst/>
                <a:latin typeface="TimesNewRoman,Italic"/>
              </a:rPr>
              <a:t>pdx</a:t>
            </a:r>
            <a:r>
              <a:rPr lang="en-CA" sz="1800" dirty="0">
                <a:effectLst/>
                <a:latin typeface="TimesNewRoman,Italic"/>
              </a:rPr>
              <a:t> </a:t>
            </a:r>
            <a:endParaRPr lang="en-CA" dirty="0"/>
          </a:p>
          <a:p>
            <a:r>
              <a:rPr lang="en-CA" sz="1800" dirty="0">
                <a:effectLst/>
                <a:latin typeface="TimesNewRoman"/>
              </a:rPr>
              <a:t>where </a:t>
            </a:r>
            <a:r>
              <a:rPr lang="el-GR" sz="1800" dirty="0">
                <a:effectLst/>
                <a:latin typeface="SymbolMT"/>
              </a:rPr>
              <a:t>μ</a:t>
            </a:r>
            <a:r>
              <a:rPr lang="en-CA" sz="1800" dirty="0">
                <a:effectLst/>
                <a:latin typeface="TimesNewRoman,Italic"/>
              </a:rPr>
              <a:t>n </a:t>
            </a:r>
            <a:r>
              <a:rPr lang="en-CA" sz="1800" dirty="0">
                <a:effectLst/>
                <a:latin typeface="TimesNewRoman"/>
              </a:rPr>
              <a:t>and </a:t>
            </a:r>
            <a:r>
              <a:rPr lang="el-GR" sz="1800" dirty="0">
                <a:effectLst/>
                <a:latin typeface="SymbolMT"/>
              </a:rPr>
              <a:t>μ</a:t>
            </a:r>
            <a:r>
              <a:rPr lang="en-CA" sz="1800" dirty="0">
                <a:effectLst/>
                <a:latin typeface="TimesNewRoman,Italic"/>
              </a:rPr>
              <a:t>p </a:t>
            </a:r>
            <a:r>
              <a:rPr lang="en-CA" sz="1800" dirty="0">
                <a:effectLst/>
                <a:latin typeface="TimesNewRoman"/>
              </a:rPr>
              <a:t>as a function of impurity concentration are given by (</a:t>
            </a:r>
            <a:r>
              <a:rPr lang="en-CA" sz="1800" dirty="0">
                <a:effectLst/>
                <a:latin typeface="TimesNewRoman,Italic"/>
              </a:rPr>
              <a:t>Zambuto,1989</a:t>
            </a:r>
            <a:r>
              <a:rPr lang="en-CA" sz="1800" dirty="0">
                <a:effectLst/>
                <a:latin typeface="TimesNewRoman"/>
              </a:rPr>
              <a:t>). </a:t>
            </a:r>
            <a:endParaRPr lang="en-CA" dirty="0"/>
          </a:p>
          <a:p>
            <a:r>
              <a:rPr lang="en-CA" sz="1800" dirty="0">
                <a:effectLst/>
                <a:latin typeface="TimesNewRoman"/>
              </a:rPr>
              <a:t>1330 </a:t>
            </a:r>
            <a:r>
              <a:rPr lang="en-CA" sz="1800" dirty="0">
                <a:effectLst/>
                <a:latin typeface="SymbolMT"/>
              </a:rPr>
              <a:t>−</a:t>
            </a:r>
            <a:r>
              <a:rPr lang="en-CA" sz="1800" dirty="0">
                <a:effectLst/>
                <a:latin typeface="TimesNewRoman"/>
              </a:rPr>
              <a:t>65 1</a:t>
            </a:r>
            <a:r>
              <a:rPr lang="en-CA" sz="1800" dirty="0">
                <a:effectLst/>
                <a:latin typeface="SymbolMT"/>
              </a:rPr>
              <a:t>+</a:t>
            </a:r>
            <a:r>
              <a:rPr lang="en-CA" sz="1800" dirty="0">
                <a:effectLst/>
                <a:latin typeface="TimesNewRoman"/>
              </a:rPr>
              <a:t>[ </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 ]0.76 </a:t>
            </a:r>
            <a:endParaRPr lang="en-CA" dirty="0"/>
          </a:p>
          <a:p>
            <a:r>
              <a:rPr lang="en-CA" sz="1800" dirty="0" err="1">
                <a:effectLst/>
                <a:latin typeface="TimesNewRoman,Italic"/>
              </a:rPr>
              <a:t>dn</a:t>
            </a:r>
            <a:r>
              <a:rPr lang="en-CA" sz="1800" dirty="0">
                <a:effectLst/>
                <a:latin typeface="TimesNewRoman,Italic"/>
              </a:rPr>
              <a:t> </a:t>
            </a:r>
            <a:r>
              <a:rPr lang="en-CA" sz="1800" dirty="0">
                <a:effectLst/>
                <a:latin typeface="SymbolMT"/>
              </a:rPr>
              <a:t>= </a:t>
            </a:r>
            <a:r>
              <a:rPr lang="en-CA" sz="1800" dirty="0">
                <a:effectLst/>
                <a:latin typeface="TimesNewRoman,Italic"/>
              </a:rPr>
              <a:t>G </a:t>
            </a:r>
            <a:r>
              <a:rPr lang="en-CA" sz="1800" dirty="0">
                <a:effectLst/>
                <a:latin typeface="SymbolMT"/>
              </a:rPr>
              <a:t>− </a:t>
            </a:r>
            <a:r>
              <a:rPr lang="en-CA" sz="1800" dirty="0">
                <a:effectLst/>
                <a:latin typeface="TimesNewRoman,Italic"/>
              </a:rPr>
              <a:t>U </a:t>
            </a:r>
            <a:r>
              <a:rPr lang="en-CA" sz="1800" dirty="0">
                <a:effectLst/>
                <a:latin typeface="SymbolMT"/>
              </a:rPr>
              <a:t>+ </a:t>
            </a:r>
            <a:r>
              <a:rPr lang="en-CA" sz="1800" dirty="0">
                <a:effectLst/>
                <a:latin typeface="TimesNewRoman"/>
              </a:rPr>
              <a:t>1 </a:t>
            </a:r>
            <a:r>
              <a:rPr lang="en-CA" sz="1800" dirty="0" err="1">
                <a:effectLst/>
                <a:latin typeface="TimesNewRoman,Italic"/>
              </a:rPr>
              <a:t>dJ</a:t>
            </a:r>
            <a:r>
              <a:rPr lang="en-CA" sz="1800" dirty="0">
                <a:effectLst/>
                <a:latin typeface="TimesNewRoman,Italic"/>
              </a:rPr>
              <a:t> n dt q dx </a:t>
            </a:r>
            <a:endParaRPr lang="en-CA" dirty="0"/>
          </a:p>
          <a:p>
            <a:r>
              <a:rPr lang="en-CA" sz="1800" dirty="0" err="1">
                <a:effectLst/>
                <a:latin typeface="TimesNewRoman,Italic"/>
              </a:rPr>
              <a:t>dp</a:t>
            </a:r>
            <a:r>
              <a:rPr lang="en-CA" sz="1800" dirty="0">
                <a:effectLst/>
                <a:latin typeface="TimesNewRoman,Italic"/>
              </a:rPr>
              <a:t> </a:t>
            </a:r>
            <a:r>
              <a:rPr lang="en-CA" sz="1800" dirty="0">
                <a:effectLst/>
                <a:latin typeface="SymbolMT"/>
              </a:rPr>
              <a:t>= </a:t>
            </a:r>
            <a:r>
              <a:rPr lang="en-CA" sz="1800" dirty="0">
                <a:effectLst/>
                <a:latin typeface="TimesNewRoman,Italic"/>
              </a:rPr>
              <a:t>G </a:t>
            </a:r>
            <a:r>
              <a:rPr lang="en-CA" sz="1800" dirty="0">
                <a:effectLst/>
                <a:latin typeface="SymbolMT"/>
              </a:rPr>
              <a:t>− </a:t>
            </a:r>
            <a:r>
              <a:rPr lang="en-CA" sz="1800" dirty="0">
                <a:effectLst/>
                <a:latin typeface="TimesNewRoman,Italic"/>
              </a:rPr>
              <a:t>U </a:t>
            </a:r>
            <a:r>
              <a:rPr lang="en-CA" sz="1800" dirty="0">
                <a:effectLst/>
                <a:latin typeface="SymbolMT"/>
              </a:rPr>
              <a:t>− </a:t>
            </a:r>
            <a:r>
              <a:rPr lang="en-CA" sz="1800" dirty="0">
                <a:effectLst/>
                <a:latin typeface="TimesNewRoman"/>
              </a:rPr>
              <a:t>1 </a:t>
            </a:r>
            <a:r>
              <a:rPr lang="en-CA" sz="1800" dirty="0" err="1">
                <a:effectLst/>
                <a:latin typeface="TimesNewRoman,Italic"/>
              </a:rPr>
              <a:t>dJ</a:t>
            </a:r>
            <a:r>
              <a:rPr lang="en-CA" sz="1800" dirty="0">
                <a:effectLst/>
                <a:latin typeface="TimesNewRoman,Italic"/>
              </a:rPr>
              <a:t> p dt q dx </a:t>
            </a:r>
            <a:endParaRPr lang="en-CA" dirty="0"/>
          </a:p>
          <a:p>
            <a:r>
              <a:rPr lang="en-CA" sz="1800" dirty="0">
                <a:effectLst/>
                <a:latin typeface="TimesNewRoman"/>
              </a:rPr>
              <a:t>where </a:t>
            </a:r>
            <a:r>
              <a:rPr lang="en-CA" sz="1800" dirty="0">
                <a:effectLst/>
                <a:latin typeface="TimesNewRoman,Italic"/>
              </a:rPr>
              <a:t>U </a:t>
            </a:r>
            <a:r>
              <a:rPr lang="en-CA" sz="1800" dirty="0">
                <a:effectLst/>
                <a:latin typeface="TimesNewRoman"/>
              </a:rPr>
              <a:t>is the net thermal generation-recombination rate </a:t>
            </a:r>
            <a:r>
              <a:rPr lang="en-CA" sz="1800" dirty="0">
                <a:effectLst/>
                <a:latin typeface="TimesNewRoman,Italic"/>
              </a:rPr>
              <a:t>Shockley-Read-Hall </a:t>
            </a:r>
            <a:r>
              <a:rPr lang="en-CA" sz="1800" dirty="0">
                <a:effectLst/>
                <a:latin typeface="TimesNewRoman"/>
              </a:rPr>
              <a:t>equation: </a:t>
            </a:r>
            <a:endParaRPr lang="en-CA" dirty="0"/>
          </a:p>
          <a:p>
            <a:r>
              <a:rPr lang="el-GR" sz="1800" dirty="0">
                <a:effectLst/>
                <a:latin typeface="SymbolMT"/>
              </a:rPr>
              <a:t>μ</a:t>
            </a:r>
            <a:r>
              <a:rPr lang="en-CA" sz="1800" dirty="0">
                <a:effectLst/>
                <a:latin typeface="TimesNewRoman,Italic"/>
              </a:rPr>
              <a:t>n </a:t>
            </a:r>
            <a:r>
              <a:rPr lang="en-CA" sz="1800" dirty="0">
                <a:effectLst/>
                <a:latin typeface="SymbolMT"/>
              </a:rPr>
              <a:t>= </a:t>
            </a:r>
            <a:endParaRPr lang="en-CA" dirty="0"/>
          </a:p>
          <a:p>
            <a:r>
              <a:rPr lang="el-GR" sz="1800" dirty="0">
                <a:effectLst/>
                <a:latin typeface="SymbolMT"/>
              </a:rPr>
              <a:t>μ</a:t>
            </a:r>
            <a:r>
              <a:rPr lang="en-CA" sz="1800" dirty="0">
                <a:effectLst/>
                <a:latin typeface="TimesNewRoman,Italic"/>
              </a:rPr>
              <a:t>p </a:t>
            </a:r>
            <a:r>
              <a:rPr lang="en-CA" sz="1800" dirty="0">
                <a:effectLst/>
                <a:latin typeface="SymbolMT"/>
              </a:rPr>
              <a:t>=</a:t>
            </a:r>
            <a:br>
              <a:rPr lang="en-CA" sz="1800" dirty="0">
                <a:effectLst/>
                <a:latin typeface="SymbolMT"/>
              </a:rPr>
            </a:br>
            <a:r>
              <a:rPr lang="en-CA" sz="1800" dirty="0">
                <a:effectLst/>
                <a:latin typeface="TimesNewRoman,Italic"/>
              </a:rPr>
              <a:t>(c) The electrons and holes continuity equations are: </a:t>
            </a:r>
            <a:endParaRPr lang="en-CA" dirty="0"/>
          </a:p>
          <a:p>
            <a:r>
              <a:rPr lang="en-CA" sz="1800" dirty="0">
                <a:effectLst/>
                <a:latin typeface="SymbolMT"/>
              </a:rPr>
              <a:t>+</a:t>
            </a:r>
            <a:r>
              <a:rPr lang="en-CA" sz="1800" dirty="0">
                <a:effectLst/>
                <a:latin typeface="TimesNewRoman"/>
              </a:rPr>
              <a:t>65.5 </a:t>
            </a:r>
            <a:endParaRPr lang="en-CA" dirty="0"/>
          </a:p>
          <a:p>
            <a:r>
              <a:rPr lang="en-CA" sz="1800" dirty="0">
                <a:effectLst/>
                <a:latin typeface="TimesNewRoman"/>
              </a:rPr>
              <a:t>8.5 </a:t>
            </a:r>
            <a:r>
              <a:rPr lang="en-CA" sz="1800" dirty="0">
                <a:effectLst/>
                <a:latin typeface="SymbolMT"/>
              </a:rPr>
              <a:t>× </a:t>
            </a:r>
            <a:r>
              <a:rPr lang="en-CA" sz="1800" dirty="0">
                <a:effectLst/>
                <a:latin typeface="TimesNewRoman"/>
              </a:rPr>
              <a:t>10 16 495</a:t>
            </a:r>
            <a:r>
              <a:rPr lang="en-CA" sz="1800" dirty="0">
                <a:effectLst/>
                <a:latin typeface="SymbolMT"/>
              </a:rPr>
              <a:t>−</a:t>
            </a:r>
            <a:r>
              <a:rPr lang="en-CA" sz="1800" dirty="0">
                <a:effectLst/>
                <a:latin typeface="TimesNewRoman"/>
              </a:rPr>
              <a:t>47.7 </a:t>
            </a:r>
            <a:endParaRPr lang="en-CA" dirty="0"/>
          </a:p>
          <a:p>
            <a:r>
              <a:rPr lang="en-CA" sz="1800" dirty="0">
                <a:effectLst/>
                <a:latin typeface="SymbolMT"/>
              </a:rPr>
              <a:t>+</a:t>
            </a:r>
            <a:r>
              <a:rPr lang="en-CA" sz="1800" dirty="0">
                <a:effectLst/>
                <a:latin typeface="TimesNewRoman"/>
              </a:rPr>
              <a:t>47.7 </a:t>
            </a:r>
            <a:endParaRPr lang="en-CA" dirty="0"/>
          </a:p>
          <a:p>
            <a:r>
              <a:rPr lang="en-CA" sz="1800" dirty="0">
                <a:effectLst/>
                <a:latin typeface="TimesNewRoman"/>
              </a:rPr>
              <a:t>(5) </a:t>
            </a:r>
            <a:endParaRPr lang="en-CA" dirty="0"/>
          </a:p>
          <a:p>
            <a:r>
              <a:rPr lang="en-CA" sz="1800" dirty="0">
                <a:effectLst/>
                <a:latin typeface="TimesNewRoman"/>
              </a:rPr>
              <a:t>(6) </a:t>
            </a:r>
            <a:endParaRPr lang="en-CA" dirty="0"/>
          </a:p>
          <a:p>
            <a:r>
              <a:rPr lang="en-CA" sz="1800" dirty="0">
                <a:effectLst/>
                <a:latin typeface="TimesNewRoman"/>
              </a:rPr>
              <a:t>which is usually given by </a:t>
            </a:r>
            <a:endParaRPr lang="en-CA" dirty="0"/>
          </a:p>
          <a:p>
            <a:r>
              <a:rPr lang="en-CA" sz="1800" dirty="0">
                <a:effectLst/>
                <a:latin typeface="TimesNewRoman"/>
              </a:rPr>
              <a:t>1</a:t>
            </a:r>
            <a:r>
              <a:rPr lang="en-CA" sz="1800" dirty="0">
                <a:effectLst/>
                <a:latin typeface="SymbolMT"/>
              </a:rPr>
              <a:t>+</a:t>
            </a:r>
            <a:r>
              <a:rPr lang="en-CA" sz="1800" dirty="0">
                <a:effectLst/>
                <a:latin typeface="TimesNewRoman"/>
              </a:rPr>
              <a:t>[ </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 ]0.72 6.3 </a:t>
            </a:r>
            <a:r>
              <a:rPr lang="en-CA" sz="1800" dirty="0">
                <a:effectLst/>
                <a:latin typeface="SymbolMT"/>
              </a:rPr>
              <a:t>× </a:t>
            </a:r>
            <a:r>
              <a:rPr lang="en-CA" sz="1800" dirty="0">
                <a:effectLst/>
                <a:latin typeface="TimesNewRoman"/>
              </a:rPr>
              <a:t>10 16 </a:t>
            </a:r>
            <a:endParaRPr lang="en-CA" dirty="0"/>
          </a:p>
          <a:p>
            <a:r>
              <a:rPr lang="en-CA" sz="1800" dirty="0">
                <a:effectLst/>
                <a:latin typeface="TimesNewRoman"/>
              </a:rPr>
              <a:t>where </a:t>
            </a:r>
            <a:r>
              <a:rPr lang="el-GR" sz="1800" dirty="0">
                <a:effectLst/>
                <a:latin typeface="SymbolMT"/>
              </a:rPr>
              <a:t>τ</a:t>
            </a:r>
            <a:r>
              <a:rPr lang="en-CA" sz="1800" dirty="0">
                <a:effectLst/>
                <a:latin typeface="TimesNewRoman,Italic"/>
              </a:rPr>
              <a:t>n </a:t>
            </a:r>
            <a:r>
              <a:rPr lang="en-CA" sz="1800" dirty="0">
                <a:effectLst/>
                <a:latin typeface="TimesNewRoman"/>
              </a:rPr>
              <a:t>and </a:t>
            </a:r>
            <a:r>
              <a:rPr lang="el-GR" sz="1800" dirty="0">
                <a:effectLst/>
                <a:latin typeface="SymbolMT"/>
              </a:rPr>
              <a:t>τ</a:t>
            </a:r>
            <a:r>
              <a:rPr lang="en-CA" sz="1800" dirty="0">
                <a:effectLst/>
                <a:latin typeface="TimesNewRoman,Italic"/>
              </a:rPr>
              <a:t>p 1997</a:t>
            </a:r>
            <a:r>
              <a:rPr lang="en-CA" sz="1800" dirty="0">
                <a:effectLst/>
                <a:latin typeface="TimesNewRoman"/>
              </a:rPr>
              <a:t>) </a:t>
            </a:r>
            <a:endParaRPr lang="en-CA" dirty="0"/>
          </a:p>
          <a:p>
            <a:r>
              <a:rPr lang="en-CA" sz="1800" dirty="0" err="1">
                <a:effectLst/>
                <a:latin typeface="TimesNewRoman,Italic"/>
              </a:rPr>
              <a:t>pn</a:t>
            </a:r>
            <a:r>
              <a:rPr lang="en-CA" sz="1800" dirty="0">
                <a:effectLst/>
                <a:latin typeface="TimesNewRoman,Italic"/>
              </a:rPr>
              <a:t> </a:t>
            </a:r>
            <a:r>
              <a:rPr lang="en-CA" sz="1800" dirty="0">
                <a:effectLst/>
                <a:latin typeface="SymbolMT"/>
              </a:rPr>
              <a:t>− </a:t>
            </a:r>
            <a:r>
              <a:rPr lang="en-CA" sz="1800" dirty="0">
                <a:effectLst/>
                <a:latin typeface="TimesNewRoman,Italic"/>
              </a:rPr>
              <a:t>n</a:t>
            </a:r>
            <a:r>
              <a:rPr lang="en-CA" sz="1800" dirty="0">
                <a:effectLst/>
                <a:latin typeface="TimesNewRoman"/>
              </a:rPr>
              <a:t>2 </a:t>
            </a:r>
            <a:r>
              <a:rPr lang="en-CA" sz="1800" dirty="0" err="1">
                <a:effectLst/>
                <a:latin typeface="TimesNewRoman,Italic"/>
              </a:rPr>
              <a:t>i</a:t>
            </a:r>
            <a:r>
              <a:rPr lang="en-CA" sz="1800" dirty="0">
                <a:effectLst/>
                <a:latin typeface="TimesNewRoman,Italic"/>
              </a:rPr>
              <a:t> </a:t>
            </a:r>
            <a:endParaRPr lang="en-CA" dirty="0"/>
          </a:p>
          <a:p>
            <a:r>
              <a:rPr lang="en-CA" sz="1800" dirty="0">
                <a:effectLst/>
                <a:latin typeface="TimesNewRoman"/>
              </a:rPr>
              <a:t>6 (7) </a:t>
            </a:r>
            <a:endParaRPr lang="en-CA" dirty="0"/>
          </a:p>
          <a:p>
            <a:r>
              <a:rPr lang="en-CA" sz="1800" dirty="0">
                <a:effectLst/>
                <a:latin typeface="TimesNewRoman,Italic"/>
              </a:rPr>
              <a:t>U</a:t>
            </a:r>
            <a:r>
              <a:rPr lang="en-CA" sz="1800" dirty="0">
                <a:effectLst/>
                <a:latin typeface="SymbolMT"/>
              </a:rPr>
              <a:t>=</a:t>
            </a:r>
            <a:br>
              <a:rPr lang="en-CA" sz="1800" dirty="0">
                <a:effectLst/>
                <a:latin typeface="SymbolMT"/>
              </a:rPr>
            </a:br>
            <a:r>
              <a:rPr lang="en-CA" sz="1800" dirty="0">
                <a:effectLst/>
                <a:latin typeface="TimesNewRoman"/>
              </a:rPr>
              <a:t>as a function of impurity concentration are given by (</a:t>
            </a:r>
            <a:r>
              <a:rPr lang="en-CA" sz="1800" dirty="0">
                <a:effectLst/>
                <a:latin typeface="TimesNewRoman,Italic"/>
              </a:rPr>
              <a:t>Weber et al., </a:t>
            </a:r>
            <a:endParaRPr lang="en-CA" dirty="0"/>
          </a:p>
          <a:p>
            <a:r>
              <a:rPr lang="en-CA" sz="1800" dirty="0">
                <a:effectLst/>
                <a:latin typeface="TimesNewRoman"/>
              </a:rPr>
              <a:t>(8) </a:t>
            </a:r>
            <a:endParaRPr lang="en-CA" dirty="0"/>
          </a:p>
          <a:p>
            <a:r>
              <a:rPr lang="el-GR" sz="1800" dirty="0">
                <a:effectLst/>
                <a:latin typeface="SymbolMT"/>
              </a:rPr>
              <a:t>τ</a:t>
            </a:r>
            <a:r>
              <a:rPr lang="en-CA" sz="1800" dirty="0">
                <a:effectLst/>
                <a:latin typeface="TimesNewRoman,Italic"/>
              </a:rPr>
              <a:t>n</a:t>
            </a:r>
            <a:r>
              <a:rPr lang="en-CA" sz="1800" dirty="0">
                <a:effectLst/>
                <a:latin typeface="TimesNewRoman"/>
              </a:rPr>
              <a:t>(</a:t>
            </a:r>
            <a:r>
              <a:rPr lang="en-CA" sz="1800" dirty="0">
                <a:effectLst/>
                <a:latin typeface="TimesNewRoman,Italic"/>
              </a:rPr>
              <a:t>n</a:t>
            </a:r>
            <a:r>
              <a:rPr lang="en-CA" sz="1800" dirty="0">
                <a:effectLst/>
                <a:latin typeface="SymbolMT"/>
              </a:rPr>
              <a:t>+</a:t>
            </a:r>
            <a:r>
              <a:rPr lang="en-CA" sz="1800" dirty="0">
                <a:effectLst/>
                <a:latin typeface="TimesNewRoman,Italic"/>
              </a:rPr>
              <a:t>n</a:t>
            </a:r>
            <a:r>
              <a:rPr lang="en-CA" sz="1800" dirty="0">
                <a:effectLst/>
                <a:latin typeface="TimesNewRoman"/>
              </a:rPr>
              <a:t>1)</a:t>
            </a:r>
            <a:r>
              <a:rPr lang="en-CA" sz="1800" dirty="0">
                <a:effectLst/>
                <a:latin typeface="SymbolMT"/>
              </a:rPr>
              <a:t>+</a:t>
            </a:r>
            <a:r>
              <a:rPr lang="el-GR" sz="1800" dirty="0">
                <a:effectLst/>
                <a:latin typeface="SymbolMT"/>
              </a:rPr>
              <a:t>τ</a:t>
            </a:r>
            <a:r>
              <a:rPr lang="en-CA" sz="1800" dirty="0">
                <a:effectLst/>
                <a:latin typeface="TimesNewRoman,Italic"/>
              </a:rPr>
              <a:t>p</a:t>
            </a:r>
            <a:r>
              <a:rPr lang="en-CA" sz="1800" dirty="0">
                <a:effectLst/>
                <a:latin typeface="TimesNewRoman"/>
              </a:rPr>
              <a:t>(</a:t>
            </a:r>
            <a:r>
              <a:rPr lang="en-CA" sz="1800" dirty="0">
                <a:effectLst/>
                <a:latin typeface="TimesNewRoman,Italic"/>
              </a:rPr>
              <a:t>p</a:t>
            </a:r>
            <a:r>
              <a:rPr lang="en-CA" sz="1800" dirty="0">
                <a:effectLst/>
                <a:latin typeface="SymbolMT"/>
              </a:rPr>
              <a:t>+ </a:t>
            </a:r>
            <a:r>
              <a:rPr lang="en-CA" sz="1800" dirty="0">
                <a:effectLst/>
                <a:latin typeface="TimesNewRoman,Italic"/>
              </a:rPr>
              <a:t>p</a:t>
            </a:r>
            <a:r>
              <a:rPr lang="en-CA" sz="1800" dirty="0">
                <a:effectLst/>
                <a:latin typeface="TimesNewRoman"/>
              </a:rPr>
              <a:t>1) </a:t>
            </a:r>
            <a:endParaRPr lang="en-CA" dirty="0"/>
          </a:p>
          <a:p>
            <a:r>
              <a:rPr lang="el-GR" sz="1800" dirty="0">
                <a:effectLst/>
                <a:latin typeface="SymbolMT"/>
              </a:rPr>
              <a:t>τ </a:t>
            </a:r>
            <a:r>
              <a:rPr lang="en-CA" sz="1800" dirty="0">
                <a:effectLst/>
                <a:latin typeface="TimesNewRoman,Italic"/>
              </a:rPr>
              <a:t>no </a:t>
            </a:r>
            <a:r>
              <a:rPr lang="en-CA" sz="1800" dirty="0">
                <a:effectLst/>
                <a:latin typeface="TimesNewRoman"/>
              </a:rPr>
              <a:t>1</a:t>
            </a:r>
            <a:r>
              <a:rPr lang="en-CA" sz="1800" dirty="0">
                <a:effectLst/>
                <a:latin typeface="SymbolMT"/>
              </a:rPr>
              <a:t>+</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 </a:t>
            </a:r>
            <a:endParaRPr lang="en-CA" dirty="0"/>
          </a:p>
          <a:p>
            <a:r>
              <a:rPr lang="el-GR" sz="1800" dirty="0">
                <a:effectLst/>
                <a:latin typeface="SymbolMT"/>
              </a:rPr>
              <a:t>τ</a:t>
            </a:r>
            <a:r>
              <a:rPr lang="en-CA" sz="1800" dirty="0">
                <a:effectLst/>
                <a:latin typeface="TimesNewRoman,Italic"/>
              </a:rPr>
              <a:t>n</a:t>
            </a:r>
            <a:r>
              <a:rPr lang="en-CA" sz="1800" dirty="0">
                <a:effectLst/>
                <a:latin typeface="SymbolMT"/>
              </a:rPr>
              <a:t>=</a:t>
            </a:r>
            <a:br>
              <a:rPr lang="en-CA" sz="1800" dirty="0">
                <a:effectLst/>
                <a:latin typeface="SymbolMT"/>
              </a:rPr>
            </a:br>
            <a:r>
              <a:rPr lang="en-CA" sz="1800" dirty="0">
                <a:effectLst/>
                <a:latin typeface="TimesNewRoman,Italic"/>
              </a:rPr>
              <a:t>N ref </a:t>
            </a:r>
            <a:endParaRPr lang="en-CA" dirty="0"/>
          </a:p>
          <a:p>
            <a:r>
              <a:rPr lang="el-GR" sz="1800" dirty="0">
                <a:effectLst/>
                <a:latin typeface="SymbolMT"/>
              </a:rPr>
              <a:t>τ </a:t>
            </a:r>
            <a:r>
              <a:rPr lang="en-CA" sz="1800" dirty="0">
                <a:effectLst/>
                <a:latin typeface="TimesNewRoman,Italic"/>
              </a:rPr>
              <a:t>po </a:t>
            </a:r>
            <a:r>
              <a:rPr lang="en-CA" sz="1800" dirty="0">
                <a:effectLst/>
                <a:latin typeface="TimesNewRoman"/>
              </a:rPr>
              <a:t>1</a:t>
            </a:r>
            <a:r>
              <a:rPr lang="en-CA" sz="1800" dirty="0">
                <a:effectLst/>
                <a:latin typeface="SymbolMT"/>
              </a:rPr>
              <a:t>+</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 </a:t>
            </a:r>
            <a:endParaRPr lang="en-CA" dirty="0"/>
          </a:p>
          <a:p>
            <a:r>
              <a:rPr lang="el-GR" sz="1800" dirty="0">
                <a:effectLst/>
                <a:latin typeface="SymbolMT"/>
              </a:rPr>
              <a:t>τ</a:t>
            </a:r>
            <a:r>
              <a:rPr lang="en-CA" sz="1800" dirty="0">
                <a:effectLst/>
                <a:latin typeface="TimesNewRoman,Italic"/>
              </a:rPr>
              <a:t>p</a:t>
            </a:r>
            <a:r>
              <a:rPr lang="en-CA" sz="1800" dirty="0">
                <a:effectLst/>
                <a:latin typeface="SymbolMT"/>
              </a:rPr>
              <a:t>=</a:t>
            </a:r>
            <a:br>
              <a:rPr lang="en-CA" sz="1800" dirty="0">
                <a:effectLst/>
                <a:latin typeface="SymbolMT"/>
              </a:rPr>
            </a:br>
            <a:r>
              <a:rPr lang="en-CA" sz="1800" dirty="0">
                <a:effectLst/>
                <a:latin typeface="TimesNewRoman,Italic"/>
              </a:rPr>
              <a:t>N ref </a:t>
            </a:r>
            <a:endParaRPr lang="en-CA" dirty="0"/>
          </a:p>
          <a:p>
            <a:r>
              <a:rPr lang="en-CA" sz="1800" dirty="0">
                <a:effectLst/>
                <a:latin typeface="TimesNewRoman"/>
              </a:rPr>
              <a:t>where </a:t>
            </a:r>
            <a:r>
              <a:rPr lang="en-CA" sz="1800" dirty="0" err="1">
                <a:effectLst/>
                <a:latin typeface="TimesNewRoman,Italic"/>
              </a:rPr>
              <a:t>Nref</a:t>
            </a:r>
            <a:r>
              <a:rPr lang="en-CA" sz="1800" dirty="0">
                <a:effectLst/>
                <a:latin typeface="TimesNewRoman,Italic"/>
              </a:rPr>
              <a:t> </a:t>
            </a:r>
            <a:r>
              <a:rPr lang="en-CA" sz="1800" dirty="0">
                <a:effectLst/>
                <a:latin typeface="TimesNewRoman"/>
              </a:rPr>
              <a:t>=2</a:t>
            </a:r>
            <a:r>
              <a:rPr lang="en-CA" sz="1800" dirty="0">
                <a:effectLst/>
                <a:latin typeface="SymbolMT"/>
              </a:rPr>
              <a:t>×</a:t>
            </a:r>
            <a:r>
              <a:rPr lang="en-CA" sz="1800" dirty="0">
                <a:effectLst/>
                <a:latin typeface="TimesNewRoman"/>
              </a:rPr>
              <a:t>1016 cm-3 , </a:t>
            </a:r>
            <a:r>
              <a:rPr lang="el-GR" sz="1800" dirty="0">
                <a:effectLst/>
                <a:latin typeface="SymbolMT"/>
              </a:rPr>
              <a:t>τ</a:t>
            </a:r>
            <a:r>
              <a:rPr lang="en-CA" sz="1800" dirty="0">
                <a:effectLst/>
                <a:latin typeface="TimesNewRoman,Italic"/>
              </a:rPr>
              <a:t>no </a:t>
            </a:r>
            <a:r>
              <a:rPr lang="en-CA" sz="1800" dirty="0">
                <a:effectLst/>
                <a:latin typeface="TimesNewRoman"/>
              </a:rPr>
              <a:t>and </a:t>
            </a:r>
            <a:r>
              <a:rPr lang="el-GR" sz="1800" dirty="0">
                <a:effectLst/>
                <a:latin typeface="SymbolMT"/>
              </a:rPr>
              <a:t>τ</a:t>
            </a:r>
            <a:r>
              <a:rPr lang="en-CA" sz="1800" dirty="0">
                <a:effectLst/>
                <a:latin typeface="TimesNewRoman,Italic"/>
              </a:rPr>
              <a:t>po </a:t>
            </a:r>
            <a:r>
              <a:rPr lang="en-CA" sz="1800" dirty="0">
                <a:effectLst/>
                <a:latin typeface="TimesNewRoman"/>
              </a:rPr>
              <a:t>are the minority carrier lifetime for electrons and holes at lightly doped semiconductor and </a:t>
            </a:r>
            <a:r>
              <a:rPr lang="en-CA" sz="1800" dirty="0">
                <a:effectLst/>
                <a:latin typeface="TimesNewRoman,Italic"/>
              </a:rPr>
              <a:t>G </a:t>
            </a:r>
            <a:r>
              <a:rPr lang="en-CA" sz="1800" dirty="0">
                <a:effectLst/>
                <a:latin typeface="TimesNewRoman"/>
              </a:rPr>
              <a:t>is the number of electron-hole pairs (EHPs) generated per unite volume at a distance </a:t>
            </a:r>
            <a:r>
              <a:rPr lang="en-CA" sz="1800" dirty="0">
                <a:effectLst/>
                <a:latin typeface="TimesNewRoman,Italic"/>
              </a:rPr>
              <a:t>x </a:t>
            </a:r>
            <a:r>
              <a:rPr lang="en-CA" sz="1800" dirty="0">
                <a:effectLst/>
                <a:latin typeface="TimesNewRoman"/>
              </a:rPr>
              <a:t>from the insulator-semiconductor . </a:t>
            </a:r>
            <a:br>
              <a:rPr lang="en-CA" sz="1800" dirty="0">
                <a:effectLst/>
                <a:latin typeface="TimesNewRoman"/>
              </a:rPr>
            </a:br>
            <a:br>
              <a:rPr lang="en-CA" sz="1800" dirty="0">
                <a:effectLst/>
                <a:latin typeface="TimesNewRoman"/>
              </a:rPr>
            </a:br>
            <a:r>
              <a:rPr lang="en-CA" sz="1800" dirty="0">
                <a:effectLst/>
                <a:latin typeface="TimesNewRoman"/>
              </a:rPr>
              <a:t>According to the energy band diagram shown in Fig.5 there are net current </a:t>
            </a:r>
            <a:r>
              <a:rPr lang="en-CA" sz="1800" dirty="0">
                <a:effectLst/>
                <a:latin typeface="TimesNewRoman,Italic"/>
              </a:rPr>
              <a:t>JCT </a:t>
            </a:r>
            <a:r>
              <a:rPr lang="en-CA" sz="1800" dirty="0">
                <a:effectLst/>
                <a:latin typeface="TimesNewRoman"/>
              </a:rPr>
              <a:t>and </a:t>
            </a:r>
            <a:r>
              <a:rPr lang="en-CA" sz="1800" dirty="0">
                <a:effectLst/>
                <a:latin typeface="TimesNewRoman,Italic"/>
              </a:rPr>
              <a:t>JVT </a:t>
            </a:r>
            <a:endParaRPr lang="en-CA" dirty="0"/>
          </a:p>
          <a:p>
            <a:r>
              <a:rPr lang="en-CA" sz="1800" dirty="0">
                <a:effectLst/>
                <a:latin typeface="TimesNewRoman"/>
              </a:rPr>
              <a:t>flowing from the conduction and from the valence bands of the semiconductor to the gate contact. The tunneling current </a:t>
            </a:r>
            <a:r>
              <a:rPr lang="en-CA" sz="1800" dirty="0">
                <a:effectLst/>
                <a:latin typeface="TimesNewRoman,Italic"/>
              </a:rPr>
              <a:t>JCT </a:t>
            </a:r>
            <a:r>
              <a:rPr lang="en-CA" sz="1800" dirty="0">
                <a:effectLst/>
                <a:latin typeface="TimesNewRoman"/>
              </a:rPr>
              <a:t>and </a:t>
            </a:r>
            <a:r>
              <a:rPr lang="en-CA" sz="1800" dirty="0">
                <a:effectLst/>
                <a:latin typeface="TimesNewRoman,Italic"/>
              </a:rPr>
              <a:t>JVT </a:t>
            </a:r>
            <a:r>
              <a:rPr lang="en-CA" sz="1800" dirty="0">
                <a:effectLst/>
                <a:latin typeface="TimesNewRoman"/>
              </a:rPr>
              <a:t>can be evaluated using the independent electron approach outlined by </a:t>
            </a:r>
            <a:r>
              <a:rPr lang="en-CA" sz="1800" dirty="0" err="1">
                <a:effectLst/>
                <a:latin typeface="TimesNewRoman"/>
              </a:rPr>
              <a:t>Harison</a:t>
            </a:r>
            <a:r>
              <a:rPr lang="en-CA" sz="1800" dirty="0">
                <a:effectLst/>
                <a:latin typeface="TimesNewRoman"/>
              </a:rPr>
              <a:t> [8] for (100)-oriented silicon and, employing the expression given by </a:t>
            </a:r>
            <a:r>
              <a:rPr lang="en-CA" sz="1800" dirty="0">
                <a:effectLst/>
                <a:latin typeface="TimesNewRoman,Italic"/>
              </a:rPr>
              <a:t>Green </a:t>
            </a:r>
            <a:r>
              <a:rPr lang="en-CA" sz="1800" dirty="0">
                <a:effectLst/>
                <a:latin typeface="TimesNewRoman"/>
              </a:rPr>
              <a:t>and </a:t>
            </a:r>
            <a:r>
              <a:rPr lang="en-CA" sz="1800" dirty="0">
                <a:effectLst/>
                <a:latin typeface="TimesNewRoman,Italic"/>
              </a:rPr>
              <a:t>et al </a:t>
            </a:r>
            <a:r>
              <a:rPr lang="en-CA" sz="1800" dirty="0">
                <a:effectLst/>
                <a:latin typeface="TimesNewRoman"/>
              </a:rPr>
              <a:t>[9]. </a:t>
            </a:r>
            <a:endParaRPr lang="en-CA" dirty="0"/>
          </a:p>
          <a:p>
            <a:r>
              <a:rPr lang="en-CA" sz="1800" dirty="0">
                <a:effectLst/>
                <a:latin typeface="TimesNewRoman"/>
              </a:rPr>
              <a:t>where </a:t>
            </a:r>
            <a:r>
              <a:rPr lang="el-GR" sz="1800" dirty="0">
                <a:effectLst/>
                <a:latin typeface="SymbolMT"/>
              </a:rPr>
              <a:t>β </a:t>
            </a:r>
            <a:r>
              <a:rPr lang="en-CA" sz="1800" dirty="0">
                <a:effectLst/>
                <a:latin typeface="TimesNewRoman"/>
              </a:rPr>
              <a:t>is given by </a:t>
            </a:r>
            <a:endParaRPr lang="en-CA" dirty="0"/>
          </a:p>
          <a:p>
            <a:r>
              <a:rPr lang="en-CA" sz="1800" dirty="0" err="1">
                <a:effectLst/>
                <a:latin typeface="TimesNewRoman,Italic"/>
              </a:rPr>
              <a:t>mE</a:t>
            </a:r>
            <a:r>
              <a:rPr lang="en-CA" sz="1800" dirty="0">
                <a:effectLst/>
                <a:latin typeface="TimesNewRoman,Italic"/>
              </a:rPr>
              <a:t> </a:t>
            </a:r>
            <a:r>
              <a:rPr lang="en-CA" sz="1800" dirty="0" err="1">
                <a:effectLst/>
                <a:latin typeface="TimesNewRoman,Italic"/>
              </a:rPr>
              <a:t>mTS</a:t>
            </a:r>
            <a:r>
              <a:rPr lang="en-CA" sz="1800" dirty="0">
                <a:effectLst/>
                <a:latin typeface="TimesNewRoman"/>
              </a:rPr>
              <a:t>(</a:t>
            </a:r>
            <a:r>
              <a:rPr lang="en-CA" sz="1800" dirty="0">
                <a:effectLst/>
                <a:latin typeface="TimesNewRoman,Italic"/>
              </a:rPr>
              <a:t>E</a:t>
            </a:r>
            <a:r>
              <a:rPr lang="en-CA" sz="1800" dirty="0">
                <a:effectLst/>
                <a:latin typeface="SymbolMT"/>
              </a:rPr>
              <a:t>−</a:t>
            </a:r>
            <a:r>
              <a:rPr lang="en-CA" sz="1800" dirty="0">
                <a:effectLst/>
                <a:latin typeface="TimesNewRoman,Italic"/>
              </a:rPr>
              <a:t>E</a:t>
            </a:r>
            <a:r>
              <a:rPr lang="en-CA" sz="1800" dirty="0">
                <a:effectLst/>
                <a:latin typeface="TimesNewRoman"/>
              </a:rPr>
              <a:t>) </a:t>
            </a:r>
            <a:endParaRPr lang="en-CA" dirty="0"/>
          </a:p>
          <a:p>
            <a:r>
              <a:rPr lang="en-CA" sz="1800" dirty="0">
                <a:effectLst/>
                <a:latin typeface="TimesNewRoman,Italic"/>
              </a:rPr>
              <a:t>J </a:t>
            </a:r>
            <a:r>
              <a:rPr lang="en-CA" sz="1800" dirty="0">
                <a:effectLst/>
                <a:latin typeface="SymbolMT"/>
              </a:rPr>
              <a:t>=</a:t>
            </a:r>
            <a:r>
              <a:rPr lang="en-CA" sz="1800" dirty="0">
                <a:effectLst/>
                <a:latin typeface="TimesNewRoman"/>
              </a:rPr>
              <a:t>4</a:t>
            </a:r>
            <a:r>
              <a:rPr lang="el-GR" sz="1800" dirty="0">
                <a:effectLst/>
                <a:latin typeface="SymbolMT"/>
              </a:rPr>
              <a:t>π</a:t>
            </a:r>
            <a:r>
              <a:rPr lang="en-CA" sz="1800" dirty="0">
                <a:effectLst/>
                <a:latin typeface="TimesNewRoman,Italic"/>
              </a:rPr>
              <a:t>e </a:t>
            </a:r>
            <a:r>
              <a:rPr lang="en-CA" sz="1800" dirty="0" err="1">
                <a:effectLst/>
                <a:latin typeface="TimesNewRoman,Italic"/>
              </a:rPr>
              <a:t>dE</a:t>
            </a:r>
            <a:r>
              <a:rPr lang="en-CA" sz="1800" dirty="0">
                <a:effectLst/>
                <a:latin typeface="TimesNewRoman"/>
              </a:rPr>
              <a:t>(</a:t>
            </a:r>
            <a:r>
              <a:rPr lang="en-CA" sz="1800" dirty="0">
                <a:effectLst/>
                <a:latin typeface="TimesNewRoman,Italic"/>
              </a:rPr>
              <a:t>f</a:t>
            </a:r>
            <a:r>
              <a:rPr lang="en-CA" sz="1800" dirty="0">
                <a:effectLst/>
                <a:latin typeface="SymbolMT"/>
              </a:rPr>
              <a:t>−</a:t>
            </a:r>
            <a:r>
              <a:rPr lang="en-CA" sz="1800" dirty="0">
                <a:effectLst/>
                <a:latin typeface="TimesNewRoman,Italic"/>
              </a:rPr>
              <a:t>f</a:t>
            </a:r>
            <a:r>
              <a:rPr lang="en-CA" sz="1800" dirty="0">
                <a:effectLst/>
                <a:latin typeface="TimesNewRoman"/>
              </a:rPr>
              <a:t>)</a:t>
            </a:r>
            <a:r>
              <a:rPr lang="en-CA" sz="1800" dirty="0" err="1">
                <a:effectLst/>
                <a:latin typeface="TimesNewRoman,Italic"/>
              </a:rPr>
              <a:t>mTI</a:t>
            </a:r>
            <a:r>
              <a:rPr lang="en-CA" sz="1800" dirty="0">
                <a:effectLst/>
                <a:latin typeface="TimesNewRoman,Italic"/>
              </a:rPr>
              <a:t> </a:t>
            </a:r>
            <a:r>
              <a:rPr lang="en-CA" sz="1800" dirty="0" err="1">
                <a:effectLst/>
                <a:latin typeface="TimesNewRoman,Italic"/>
              </a:rPr>
              <a:t>dE</a:t>
            </a:r>
            <a:r>
              <a:rPr lang="en-CA" sz="1800" dirty="0" err="1">
                <a:effectLst/>
                <a:latin typeface="TimesNewRoman"/>
              </a:rPr>
              <a:t>exp</a:t>
            </a:r>
            <a:r>
              <a:rPr lang="en-CA" sz="1800" dirty="0">
                <a:effectLst/>
                <a:latin typeface="TimesNewRoman"/>
              </a:rPr>
              <a:t>(</a:t>
            </a:r>
            <a:r>
              <a:rPr lang="en-CA" sz="1800" dirty="0">
                <a:effectLst/>
                <a:latin typeface="SymbolMT"/>
              </a:rPr>
              <a:t>−</a:t>
            </a:r>
            <a:r>
              <a:rPr lang="el-GR" sz="1800" dirty="0">
                <a:effectLst/>
                <a:latin typeface="SymbolMT"/>
              </a:rPr>
              <a:t>β</a:t>
            </a:r>
            <a:r>
              <a:rPr lang="el-GR" sz="1800" dirty="0">
                <a:effectLst/>
                <a:latin typeface="TimesNewRoman"/>
              </a:rPr>
              <a:t>) </a:t>
            </a:r>
            <a:r>
              <a:rPr lang="en-CA" sz="1800" dirty="0">
                <a:effectLst/>
                <a:latin typeface="TimesNewRoman,Italic"/>
              </a:rPr>
              <a:t>CT </a:t>
            </a:r>
            <a:r>
              <a:rPr lang="en-CA" sz="1800" dirty="0" err="1">
                <a:effectLst/>
                <a:latin typeface="TimesNewRoman,Italic"/>
              </a:rPr>
              <a:t>Ti</a:t>
            </a:r>
            <a:r>
              <a:rPr lang="en-CA" sz="1800" dirty="0" err="1">
                <a:effectLst/>
                <a:latin typeface="SymbolMT"/>
              </a:rPr>
              <a:t>∫</a:t>
            </a:r>
            <a:r>
              <a:rPr lang="en-CA" sz="1800" dirty="0" err="1">
                <a:effectLst/>
                <a:latin typeface="TimesNewRoman"/>
              </a:rPr>
              <a:t>max</a:t>
            </a:r>
            <a:r>
              <a:rPr lang="en-CA" sz="1800" dirty="0">
                <a:effectLst/>
                <a:latin typeface="TimesNewRoman"/>
              </a:rPr>
              <a:t> </a:t>
            </a:r>
            <a:r>
              <a:rPr lang="en-CA" sz="1800" dirty="0">
                <a:effectLst/>
                <a:latin typeface="TimesNewRoman,Italic"/>
              </a:rPr>
              <a:t>m n</a:t>
            </a:r>
            <a:r>
              <a:rPr lang="en-CA" sz="1800" dirty="0">
                <a:effectLst/>
                <a:latin typeface="SymbolMT"/>
              </a:rPr>
              <a:t>∫ </a:t>
            </a:r>
            <a:r>
              <a:rPr lang="en-CA" sz="1800" dirty="0">
                <a:effectLst/>
                <a:latin typeface="TimesNewRoman,Italic"/>
              </a:rPr>
              <a:t>C T </a:t>
            </a:r>
            <a:endParaRPr lang="en-CA" dirty="0"/>
          </a:p>
          <a:p>
            <a:r>
              <a:rPr lang="en-CA" sz="1800" dirty="0">
                <a:effectLst/>
                <a:latin typeface="TimesNewRoman,Italic"/>
              </a:rPr>
              <a:t>h</a:t>
            </a:r>
            <a:r>
              <a:rPr lang="en-CA" sz="1800" dirty="0">
                <a:effectLst/>
                <a:latin typeface="TimesNewRoman"/>
              </a:rPr>
              <a:t>3 </a:t>
            </a:r>
            <a:r>
              <a:rPr lang="en-CA" sz="1800" dirty="0">
                <a:effectLst/>
                <a:latin typeface="TimesNewRoman,Italic"/>
              </a:rPr>
              <a:t>EC </a:t>
            </a:r>
            <a:r>
              <a:rPr lang="en-CA" sz="1800" dirty="0">
                <a:effectLst/>
                <a:latin typeface="TimesNewRoman"/>
              </a:rPr>
              <a:t>0</a:t>
            </a:r>
            <a:br>
              <a:rPr lang="en-CA" sz="1800" dirty="0">
                <a:effectLst/>
                <a:latin typeface="TimesNewRoman"/>
              </a:rPr>
            </a:br>
            <a:r>
              <a:rPr lang="en-CA" sz="1800" dirty="0">
                <a:effectLst/>
                <a:latin typeface="TimesNewRoman,Italic"/>
              </a:rPr>
              <a:t>m </a:t>
            </a:r>
            <a:r>
              <a:rPr lang="en-CA" sz="1800" dirty="0" err="1">
                <a:effectLst/>
                <a:latin typeface="TimesNewRoman,Italic"/>
              </a:rPr>
              <a:t>Ev</a:t>
            </a:r>
            <a:r>
              <a:rPr lang="en-CA" sz="1800" dirty="0">
                <a:effectLst/>
                <a:latin typeface="TimesNewRoman,Italic"/>
              </a:rPr>
              <a:t> </a:t>
            </a:r>
            <a:r>
              <a:rPr lang="en-CA" sz="1800" dirty="0" err="1">
                <a:effectLst/>
                <a:latin typeface="TimesNewRoman,Italic"/>
              </a:rPr>
              <a:t>mTS</a:t>
            </a:r>
            <a:r>
              <a:rPr lang="en-CA" sz="1800" dirty="0">
                <a:effectLst/>
                <a:latin typeface="TimesNewRoman"/>
              </a:rPr>
              <a:t>(</a:t>
            </a:r>
            <a:r>
              <a:rPr lang="en-CA" sz="1800" dirty="0">
                <a:effectLst/>
                <a:latin typeface="TimesNewRoman,Italic"/>
              </a:rPr>
              <a:t>E</a:t>
            </a:r>
            <a:r>
              <a:rPr lang="en-CA" sz="1800" dirty="0">
                <a:effectLst/>
                <a:latin typeface="SymbolMT"/>
              </a:rPr>
              <a:t>−</a:t>
            </a:r>
            <a:r>
              <a:rPr lang="en-CA" sz="1800" dirty="0">
                <a:effectLst/>
                <a:latin typeface="TimesNewRoman,Italic"/>
              </a:rPr>
              <a:t>E</a:t>
            </a:r>
            <a:r>
              <a:rPr lang="en-CA" sz="1800" dirty="0">
                <a:effectLst/>
                <a:latin typeface="TimesNewRoman"/>
              </a:rPr>
              <a:t>) </a:t>
            </a:r>
            <a:endParaRPr lang="en-CA" dirty="0"/>
          </a:p>
          <a:p>
            <a:r>
              <a:rPr lang="en-CA" sz="1800" dirty="0">
                <a:effectLst/>
                <a:latin typeface="TimesNewRoman"/>
              </a:rPr>
              <a:t>(9) </a:t>
            </a:r>
            <a:r>
              <a:rPr lang="en-CA" sz="1800" dirty="0">
                <a:effectLst/>
                <a:latin typeface="TimesNewRoman,Italic"/>
              </a:rPr>
              <a:t>J </a:t>
            </a:r>
            <a:r>
              <a:rPr lang="en-CA" sz="1800" dirty="0">
                <a:effectLst/>
                <a:latin typeface="SymbolMT"/>
              </a:rPr>
              <a:t>=</a:t>
            </a:r>
            <a:r>
              <a:rPr lang="en-CA" sz="1800" dirty="0">
                <a:effectLst/>
                <a:latin typeface="TimesNewRoman"/>
              </a:rPr>
              <a:t>4</a:t>
            </a:r>
            <a:r>
              <a:rPr lang="el-GR" sz="1800" dirty="0">
                <a:effectLst/>
                <a:latin typeface="SymbolMT"/>
              </a:rPr>
              <a:t>π</a:t>
            </a:r>
            <a:r>
              <a:rPr lang="en-CA" sz="1800" dirty="0">
                <a:effectLst/>
                <a:latin typeface="TimesNewRoman,Italic"/>
              </a:rPr>
              <a:t>e </a:t>
            </a:r>
            <a:r>
              <a:rPr lang="en-CA" sz="1800" dirty="0" err="1">
                <a:effectLst/>
                <a:latin typeface="TimesNewRoman,Italic"/>
              </a:rPr>
              <a:t>dE</a:t>
            </a:r>
            <a:r>
              <a:rPr lang="en-CA" sz="1800" dirty="0">
                <a:effectLst/>
                <a:latin typeface="TimesNewRoman"/>
              </a:rPr>
              <a:t>(</a:t>
            </a:r>
            <a:r>
              <a:rPr lang="en-CA" sz="1800" dirty="0">
                <a:effectLst/>
                <a:latin typeface="TimesNewRoman,Italic"/>
              </a:rPr>
              <a:t>f</a:t>
            </a:r>
            <a:r>
              <a:rPr lang="en-CA" sz="1800" dirty="0">
                <a:effectLst/>
                <a:latin typeface="SymbolMT"/>
              </a:rPr>
              <a:t>−</a:t>
            </a:r>
            <a:r>
              <a:rPr lang="en-CA" sz="1800" dirty="0">
                <a:effectLst/>
                <a:latin typeface="TimesNewRoman,Italic"/>
              </a:rPr>
              <a:t>f</a:t>
            </a:r>
            <a:r>
              <a:rPr lang="en-CA" sz="1800" dirty="0">
                <a:effectLst/>
                <a:latin typeface="TimesNewRoman"/>
              </a:rPr>
              <a:t>)</a:t>
            </a:r>
            <a:r>
              <a:rPr lang="en-CA" sz="1800" dirty="0" err="1">
                <a:effectLst/>
                <a:latin typeface="TimesNewRoman,Italic"/>
              </a:rPr>
              <a:t>mTI</a:t>
            </a:r>
            <a:r>
              <a:rPr lang="en-CA" sz="1800" dirty="0">
                <a:effectLst/>
                <a:latin typeface="TimesNewRoman,Italic"/>
              </a:rPr>
              <a:t> </a:t>
            </a:r>
            <a:r>
              <a:rPr lang="en-CA" sz="1800" dirty="0" err="1">
                <a:effectLst/>
                <a:latin typeface="TimesNewRoman,Italic"/>
              </a:rPr>
              <a:t>dE</a:t>
            </a:r>
            <a:r>
              <a:rPr lang="en-CA" sz="1800" dirty="0" err="1">
                <a:effectLst/>
                <a:latin typeface="TimesNewRoman"/>
              </a:rPr>
              <a:t>exp</a:t>
            </a:r>
            <a:r>
              <a:rPr lang="en-CA" sz="1800" dirty="0">
                <a:effectLst/>
                <a:latin typeface="TimesNewRoman"/>
              </a:rPr>
              <a:t>(</a:t>
            </a:r>
            <a:r>
              <a:rPr lang="en-CA" sz="1800" dirty="0">
                <a:effectLst/>
                <a:latin typeface="SymbolMT"/>
              </a:rPr>
              <a:t>−</a:t>
            </a:r>
            <a:r>
              <a:rPr lang="el-GR" sz="1800" dirty="0">
                <a:effectLst/>
                <a:latin typeface="SymbolMT"/>
              </a:rPr>
              <a:t>β</a:t>
            </a:r>
            <a:r>
              <a:rPr lang="el-GR" sz="1800" dirty="0">
                <a:effectLst/>
                <a:latin typeface="TimesNewRoman"/>
              </a:rPr>
              <a:t>) </a:t>
            </a:r>
            <a:endParaRPr lang="el-GR" dirty="0"/>
          </a:p>
          <a:p>
            <a:r>
              <a:rPr lang="en-CA" sz="1800" dirty="0">
                <a:effectLst/>
                <a:latin typeface="TimesNewRoman,Italic"/>
              </a:rPr>
              <a:t>VT </a:t>
            </a:r>
            <a:r>
              <a:rPr lang="en-CA" sz="1800" dirty="0" err="1">
                <a:effectLst/>
                <a:latin typeface="TimesNewRoman,Italic"/>
              </a:rPr>
              <a:t>Ti</a:t>
            </a:r>
            <a:r>
              <a:rPr lang="en-CA" sz="1800" dirty="0" err="1">
                <a:effectLst/>
                <a:latin typeface="SymbolMT"/>
              </a:rPr>
              <a:t>∫</a:t>
            </a:r>
            <a:r>
              <a:rPr lang="en-CA" sz="1800" dirty="0" err="1">
                <a:effectLst/>
                <a:latin typeface="TimesNewRoman,Italic"/>
              </a:rPr>
              <a:t>mp</a:t>
            </a:r>
            <a:r>
              <a:rPr lang="en-CA" sz="1800" dirty="0" err="1">
                <a:effectLst/>
                <a:latin typeface="SymbolMT"/>
              </a:rPr>
              <a:t>∫</a:t>
            </a:r>
            <a:r>
              <a:rPr lang="en-CA" sz="1800" dirty="0" err="1">
                <a:effectLst/>
                <a:latin typeface="TimesNewRoman,Italic"/>
              </a:rPr>
              <a:t>V</a:t>
            </a:r>
            <a:r>
              <a:rPr lang="en-CA" sz="1800" dirty="0">
                <a:effectLst/>
                <a:latin typeface="TimesNewRoman,Italic"/>
              </a:rPr>
              <a:t> T h</a:t>
            </a:r>
            <a:r>
              <a:rPr lang="en-CA" sz="1800" dirty="0">
                <a:effectLst/>
                <a:latin typeface="TimesNewRoman"/>
              </a:rPr>
              <a:t>3 </a:t>
            </a:r>
            <a:r>
              <a:rPr lang="en-CA" sz="1800" dirty="0" err="1">
                <a:effectLst/>
                <a:latin typeface="TimesNewRoman,Italic"/>
              </a:rPr>
              <a:t>E</a:t>
            </a:r>
            <a:r>
              <a:rPr lang="en-CA" sz="1800" dirty="0" err="1">
                <a:effectLst/>
                <a:latin typeface="TimesNewRoman"/>
              </a:rPr>
              <a:t>min</a:t>
            </a:r>
            <a:r>
              <a:rPr lang="en-CA" sz="1800" dirty="0">
                <a:effectLst/>
                <a:latin typeface="TimesNewRoman"/>
              </a:rPr>
              <a:t> 0 </a:t>
            </a:r>
            <a:endParaRPr lang="en-CA" dirty="0"/>
          </a:p>
          <a:p>
            <a:r>
              <a:rPr lang="en-CA" sz="1800" dirty="0">
                <a:effectLst/>
                <a:latin typeface="TimesNewRoman"/>
              </a:rPr>
              <a:t>4</a:t>
            </a:r>
            <a:r>
              <a:rPr lang="el-GR" sz="1800" dirty="0">
                <a:effectLst/>
                <a:latin typeface="SymbolMT"/>
              </a:rPr>
              <a:t>π</a:t>
            </a:r>
            <a:r>
              <a:rPr lang="en-CA" sz="1800" dirty="0">
                <a:effectLst/>
                <a:latin typeface="TimesNewRoman,Italic"/>
              </a:rPr>
              <a:t>X E</a:t>
            </a:r>
            <a:r>
              <a:rPr lang="en-CA" sz="1800" dirty="0">
                <a:effectLst/>
                <a:latin typeface="SymbolMT"/>
              </a:rPr>
              <a:t>−</a:t>
            </a:r>
            <a:r>
              <a:rPr lang="en-CA" sz="1800" dirty="0">
                <a:effectLst/>
                <a:latin typeface="TimesNewRoman,Italic"/>
              </a:rPr>
              <a:t>E</a:t>
            </a:r>
            <a:br>
              <a:rPr lang="en-CA" sz="1800" dirty="0">
                <a:effectLst/>
                <a:latin typeface="TimesNewRoman,Italic"/>
              </a:rPr>
            </a:br>
            <a:r>
              <a:rPr lang="el-GR" sz="1800" dirty="0">
                <a:effectLst/>
                <a:latin typeface="SymbolMT"/>
              </a:rPr>
              <a:t>β = </a:t>
            </a:r>
            <a:r>
              <a:rPr lang="el-GR" sz="1800" dirty="0">
                <a:effectLst/>
                <a:latin typeface="TimesNewRoman"/>
              </a:rPr>
              <a:t>2</a:t>
            </a:r>
            <a:r>
              <a:rPr lang="en-CA" sz="1800" dirty="0" err="1">
                <a:effectLst/>
                <a:latin typeface="TimesNewRoman,Italic"/>
              </a:rPr>
              <a:t>mTI</a:t>
            </a:r>
            <a:r>
              <a:rPr lang="en-CA" sz="1800" dirty="0">
                <a:effectLst/>
                <a:latin typeface="TimesNewRoman,Italic"/>
              </a:rPr>
              <a:t> </a:t>
            </a:r>
            <a:r>
              <a:rPr lang="en-CA" sz="1800" dirty="0">
                <a:effectLst/>
                <a:latin typeface="SymbolMT"/>
              </a:rPr>
              <a:t>∫ </a:t>
            </a:r>
            <a:r>
              <a:rPr lang="en-CA" sz="1800" dirty="0">
                <a:effectLst/>
                <a:latin typeface="TimesNewRoman,Italic"/>
              </a:rPr>
              <a:t>m ET </a:t>
            </a:r>
            <a:r>
              <a:rPr lang="en-CA" sz="1800" dirty="0">
                <a:effectLst/>
                <a:latin typeface="SymbolMT"/>
              </a:rPr>
              <a:t>− </a:t>
            </a:r>
            <a:r>
              <a:rPr lang="en-CA" sz="1800" dirty="0">
                <a:effectLst/>
                <a:latin typeface="TimesNewRoman"/>
              </a:rPr>
              <a:t>(</a:t>
            </a:r>
            <a:r>
              <a:rPr lang="en-CA" sz="1800" dirty="0">
                <a:effectLst/>
                <a:latin typeface="TimesNewRoman,Italic"/>
              </a:rPr>
              <a:t>E </a:t>
            </a:r>
            <a:r>
              <a:rPr lang="en-CA" sz="1800" dirty="0">
                <a:effectLst/>
                <a:latin typeface="SymbolMT"/>
              </a:rPr>
              <a:t>− </a:t>
            </a:r>
            <a:r>
              <a:rPr lang="en-CA" sz="1800" dirty="0" err="1">
                <a:effectLst/>
                <a:latin typeface="TimesNewRoman,Italic"/>
              </a:rPr>
              <a:t>Eci</a:t>
            </a:r>
            <a:r>
              <a:rPr lang="en-CA" sz="1800" dirty="0">
                <a:effectLst/>
                <a:latin typeface="TimesNewRoman,Italic"/>
              </a:rPr>
              <a:t> </a:t>
            </a:r>
            <a:r>
              <a:rPr lang="en-CA" sz="1800" dirty="0">
                <a:effectLst/>
                <a:latin typeface="TimesNewRoman"/>
              </a:rPr>
              <a:t>)(1</a:t>
            </a:r>
            <a:r>
              <a:rPr lang="en-CA" sz="1800" dirty="0">
                <a:effectLst/>
                <a:latin typeface="SymbolMT"/>
              </a:rPr>
              <a:t>+ </a:t>
            </a:r>
            <a:r>
              <a:rPr lang="en-CA" sz="1800" dirty="0">
                <a:effectLst/>
                <a:latin typeface="TimesNewRoman,Italic"/>
              </a:rPr>
              <a:t>ci </a:t>
            </a:r>
            <a:r>
              <a:rPr lang="en-CA" sz="1800" dirty="0">
                <a:effectLst/>
                <a:latin typeface="TimesNewRoman"/>
              </a:rPr>
              <a:t>) </a:t>
            </a:r>
            <a:r>
              <a:rPr lang="en-CA" sz="1800" dirty="0">
                <a:effectLst/>
                <a:latin typeface="TimesNewRoman,Italic"/>
              </a:rPr>
              <a:t>dx </a:t>
            </a:r>
            <a:endParaRPr lang="en-CA" dirty="0"/>
          </a:p>
          <a:p>
            <a:r>
              <a:rPr lang="en-CA" sz="1800" dirty="0">
                <a:effectLst/>
                <a:latin typeface="TimesNewRoman,Italic"/>
              </a:rPr>
              <a:t>h XSC Egi </a:t>
            </a:r>
            <a:endParaRPr lang="en-CA" dirty="0"/>
          </a:p>
          <a:p>
            <a:r>
              <a:rPr lang="en-CA" sz="1800" dirty="0">
                <a:effectLst/>
                <a:latin typeface="TimesNewRoman"/>
              </a:rPr>
              <a:t>(10) </a:t>
            </a:r>
            <a:endParaRPr lang="en-CA" dirty="0"/>
          </a:p>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19</a:t>
            </a:fld>
            <a:endParaRPr lang="en-IN"/>
          </a:p>
        </p:txBody>
      </p:sp>
    </p:spTree>
    <p:extLst>
      <p:ext uri="{BB962C8B-B14F-4D97-AF65-F5344CB8AC3E}">
        <p14:creationId xmlns:p14="http://schemas.microsoft.com/office/powerpoint/2010/main" val="347904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2965F2-8D61-4881-9DFE-000DB37DC0AE}" type="slidenum">
              <a:rPr lang="en-IN" smtClean="0"/>
              <a:t>2</a:t>
            </a:fld>
            <a:endParaRPr lang="en-IN"/>
          </a:p>
        </p:txBody>
      </p:sp>
    </p:spTree>
    <p:extLst>
      <p:ext uri="{BB962C8B-B14F-4D97-AF65-F5344CB8AC3E}">
        <p14:creationId xmlns:p14="http://schemas.microsoft.com/office/powerpoint/2010/main" val="296610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20</a:t>
            </a:fld>
            <a:endParaRPr lang="en-IN"/>
          </a:p>
        </p:txBody>
      </p:sp>
    </p:spTree>
    <p:extLst>
      <p:ext uri="{BB962C8B-B14F-4D97-AF65-F5344CB8AC3E}">
        <p14:creationId xmlns:p14="http://schemas.microsoft.com/office/powerpoint/2010/main" val="1931001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Notes:</a:t>
            </a:r>
          </a:p>
          <a:p>
            <a:endParaRPr lang="en-CA" dirty="0"/>
          </a:p>
          <a:p>
            <a:r>
              <a:rPr lang="en-CA" dirty="0"/>
              <a:t>**Figure 5: Tunneling Current as a Function of VG at Different Values of tox**</a:t>
            </a:r>
          </a:p>
          <a:p>
            <a:endParaRPr lang="en-CA" dirty="0"/>
          </a:p>
          <a:p>
            <a:r>
              <a:rPr lang="en-CA" dirty="0"/>
              <a:t>- This graph illustrates the relationship between tunneling current and gate voltage (VG) at varying oxide thicknesses (tox).</a:t>
            </a:r>
          </a:p>
          <a:p>
            <a:r>
              <a:rPr lang="en-CA" dirty="0"/>
              <a:t>- Notice that as the oxide thickness decreases, there's a notable increase in gate current. This is because thinner oxides enhance the probability of carriers tunneling through the gate insulator, leading to a surge in tunneling current.</a:t>
            </a:r>
          </a:p>
          <a:p>
            <a:endParaRPr lang="en-CA" dirty="0"/>
          </a:p>
          <a:p>
            <a:r>
              <a:rPr lang="en-CA" dirty="0"/>
              <a:t>**Figure 6: Tunneling Current as a Function of VG at Different Values of tox [4]**</a:t>
            </a:r>
          </a:p>
          <a:p>
            <a:endParaRPr lang="en-CA" dirty="0"/>
          </a:p>
          <a:p>
            <a:r>
              <a:rPr lang="en-CA" dirty="0"/>
              <a:t>- This figure serves as a comparison between numerical simulation results and actual measurements [12].</a:t>
            </a:r>
          </a:p>
          <a:p>
            <a:r>
              <a:rPr lang="en-CA" dirty="0"/>
              <a:t>- The simulated gate currents align well with the measured data for specific oxide thicknesses (1.5 and 1.3 nm). Discrepancies may arise from factors like surface roughness, effective oxide thickness determination, and voltage drop at the poly gate due to gate leakage.</a:t>
            </a:r>
          </a:p>
          <a:p>
            <a:endParaRPr lang="en-CA" dirty="0"/>
          </a:p>
          <a:p>
            <a:r>
              <a:rPr lang="en-CA" dirty="0"/>
              <a:t>**Figure 7: Tunneling Current as a Function of VDS [4]**</a:t>
            </a:r>
          </a:p>
          <a:p>
            <a:endParaRPr lang="en-CA" dirty="0"/>
          </a:p>
          <a:p>
            <a:r>
              <a:rPr lang="en-CA" dirty="0"/>
              <a:t>- Explores the impact of drain voltage (VDS) on gate tunneling current.</a:t>
            </a:r>
          </a:p>
          <a:p>
            <a:r>
              <a:rPr lang="en-CA" dirty="0"/>
              <a:t>- The simulation demonstrates a decrease in gate current as drain bias increases. This is attributed to the rise in surface potential at the drain, reducing the voltage across the insulator.</a:t>
            </a:r>
          </a:p>
          <a:p>
            <a:endParaRPr lang="en-CA" dirty="0"/>
          </a:p>
          <a:p>
            <a:r>
              <a:rPr lang="en-CA" dirty="0"/>
              <a:t>**Insights:**</a:t>
            </a:r>
          </a:p>
          <a:p>
            <a:r>
              <a:rPr lang="en-CA" dirty="0"/>
              <a:t>- The gate current's direction near the drain region may even reverse at higher drain potential than the gate.</a:t>
            </a:r>
          </a:p>
          <a:p>
            <a:r>
              <a:rPr lang="en-CA" dirty="0"/>
              <a:t>- The overall gate tunneling current decreases as drain bias transitions from linear to saturation region operation, with the gate current effect being dominant in high VGS and low VDS bias conditions.</a:t>
            </a:r>
          </a:p>
        </p:txBody>
      </p:sp>
      <p:sp>
        <p:nvSpPr>
          <p:cNvPr id="4" name="Slide Number Placeholder 3"/>
          <p:cNvSpPr>
            <a:spLocks noGrp="1"/>
          </p:cNvSpPr>
          <p:nvPr>
            <p:ph type="sldNum" sz="quarter" idx="5"/>
          </p:nvPr>
        </p:nvSpPr>
        <p:spPr/>
        <p:txBody>
          <a:bodyPr/>
          <a:lstStyle/>
          <a:p>
            <a:fld id="{002965F2-8D61-4881-9DFE-000DB37DC0AE}" type="slidenum">
              <a:rPr lang="en-IN" smtClean="0"/>
              <a:t>21</a:t>
            </a:fld>
            <a:endParaRPr lang="en-IN"/>
          </a:p>
        </p:txBody>
      </p:sp>
    </p:spTree>
    <p:extLst>
      <p:ext uri="{BB962C8B-B14F-4D97-AF65-F5344CB8AC3E}">
        <p14:creationId xmlns:p14="http://schemas.microsoft.com/office/powerpoint/2010/main" val="1856784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FFFFFF"/>
                </a:solidFill>
                <a:effectLst/>
                <a:latin typeface="Söhne"/>
              </a:rPr>
              <a:t>Numerical Findings and Model Constraints:</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The presented numerical findings focus on P-type silicon substrate MOSFET (n-channel) with a polysilicon gate contact. It's crucial to note that these calculations are generally applicable to various semiconductor materials for the substrate and diverse materials for the gate contact.</a:t>
            </a:r>
          </a:p>
          <a:p>
            <a:pPr marL="742950" lvl="1" indent="-285750" algn="l">
              <a:buFont typeface="Arial" panose="020B0604020202020204" pitchFamily="34" charset="0"/>
              <a:buChar char="•"/>
            </a:pPr>
            <a:r>
              <a:rPr lang="en-CA" b="0" i="0" dirty="0">
                <a:solidFill>
                  <a:srgbClr val="FFFFFF"/>
                </a:solidFill>
                <a:effectLst/>
                <a:latin typeface="Söhne"/>
              </a:rPr>
              <a:t>Refer to Table 1 for a comprehensive list of numerical values corresponding to the model parameters.</a:t>
            </a:r>
          </a:p>
          <a:p>
            <a:pPr algn="l">
              <a:buFont typeface="Arial" panose="020B0604020202020204" pitchFamily="34" charset="0"/>
              <a:buChar char="•"/>
            </a:pPr>
            <a:r>
              <a:rPr lang="en-CA" b="1" i="0" dirty="0">
                <a:solidFill>
                  <a:srgbClr val="FFFFFF"/>
                </a:solidFill>
                <a:effectLst/>
                <a:latin typeface="Söhne"/>
              </a:rPr>
              <a:t>Impact of Oxide Thickness on Gate Current:</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As depicted in Figure 5, the reduction in oxide thickness directly correlates with an increase in gate current. This phenomenon is attributed to the heightened tunneling of carriers through the gate insulator.</a:t>
            </a:r>
          </a:p>
          <a:p>
            <a:pPr marL="742950" lvl="1" indent="-285750" algn="l">
              <a:buFont typeface="Arial" panose="020B0604020202020204" pitchFamily="34" charset="0"/>
              <a:buChar char="•"/>
            </a:pPr>
            <a:r>
              <a:rPr lang="en-CA" b="0" i="0" dirty="0">
                <a:solidFill>
                  <a:srgbClr val="FFFFFF"/>
                </a:solidFill>
                <a:effectLst/>
                <a:latin typeface="Söhne"/>
              </a:rPr>
              <a:t>Figure 6 showcases gate current versus voltage plots for different oxide thicknesses, highlighting the substantial impact of oxide thickness on gate current.</a:t>
            </a:r>
          </a:p>
          <a:p>
            <a:pPr algn="l">
              <a:buFont typeface="Arial" panose="020B0604020202020204" pitchFamily="34" charset="0"/>
              <a:buChar char="•"/>
            </a:pPr>
            <a:r>
              <a:rPr lang="en-CA" b="1" i="0" dirty="0">
                <a:solidFill>
                  <a:srgbClr val="FFFFFF"/>
                </a:solidFill>
                <a:effectLst/>
                <a:latin typeface="Söhne"/>
              </a:rPr>
              <a:t>Discrepancies in Figure 6:</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Notably, in Figure 6, discrepancies between simulated and observed data arise, particularly for oxide thicknesses of 1.5 and 1.3 nm. Possible contributors to these discrepancies include surface roughness, uncertainties in effective oxide thickness determination, and voltage drop at the poly-gate due to gate leakage current.</a:t>
            </a:r>
          </a:p>
        </p:txBody>
      </p:sp>
      <p:sp>
        <p:nvSpPr>
          <p:cNvPr id="4" name="Slide Number Placeholder 3"/>
          <p:cNvSpPr>
            <a:spLocks noGrp="1"/>
          </p:cNvSpPr>
          <p:nvPr>
            <p:ph type="sldNum" sz="quarter" idx="5"/>
          </p:nvPr>
        </p:nvSpPr>
        <p:spPr/>
        <p:txBody>
          <a:bodyPr/>
          <a:lstStyle/>
          <a:p>
            <a:fld id="{002965F2-8D61-4881-9DFE-000DB37DC0AE}" type="slidenum">
              <a:rPr lang="en-IN" smtClean="0"/>
              <a:t>22</a:t>
            </a:fld>
            <a:endParaRPr lang="en-IN"/>
          </a:p>
        </p:txBody>
      </p:sp>
    </p:spTree>
    <p:extLst>
      <p:ext uri="{BB962C8B-B14F-4D97-AF65-F5344CB8AC3E}">
        <p14:creationId xmlns:p14="http://schemas.microsoft.com/office/powerpoint/2010/main" val="311022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Notes:</a:t>
            </a:r>
          </a:p>
          <a:p>
            <a:endParaRPr lang="en-CA" dirty="0"/>
          </a:p>
          <a:p>
            <a:r>
              <a:rPr lang="en-CA" dirty="0"/>
              <a:t>- **Figure 8: Drain Current vs. Drain-Source Voltage (VDS) for Different Channel Lengths:**</a:t>
            </a:r>
          </a:p>
          <a:p>
            <a:r>
              <a:rPr lang="en-CA" dirty="0"/>
              <a:t>  - Presented in Figure 8 are plots depicting the drain current as a function of VDS for varying channel lengths.</a:t>
            </a:r>
          </a:p>
          <a:p>
            <a:r>
              <a:rPr lang="en-CA" dirty="0"/>
              <a:t>  - Subplots (a) and (b) showcase the impact on drain current with channel lengths of 1 </a:t>
            </a:r>
            <a:r>
              <a:rPr lang="el-GR" dirty="0"/>
              <a:t>μ</a:t>
            </a:r>
            <a:r>
              <a:rPr lang="en-CA" dirty="0"/>
              <a:t>m and 10 </a:t>
            </a:r>
            <a:r>
              <a:rPr lang="el-GR" dirty="0"/>
              <a:t>μ</a:t>
            </a:r>
            <a:r>
              <a:rPr lang="en-CA" dirty="0"/>
              <a:t>m, respectively.</a:t>
            </a:r>
          </a:p>
          <a:p>
            <a:endParaRPr lang="en-CA" dirty="0"/>
          </a:p>
          <a:p>
            <a:r>
              <a:rPr lang="en-CA" dirty="0"/>
              <a:t>- **Effect of Gate Tunneling Current on Drain Current:**</a:t>
            </a:r>
          </a:p>
          <a:p>
            <a:r>
              <a:rPr lang="en-CA" dirty="0"/>
              <a:t>  - Examining the influence of gate tunneling current on drain current reveals interesting insights.</a:t>
            </a:r>
          </a:p>
          <a:p>
            <a:r>
              <a:rPr lang="en-CA" dirty="0"/>
              <a:t>  - In both subplots, the effect of gate tunneling current on drain current diminishes as the channel length decreases.</a:t>
            </a:r>
          </a:p>
          <a:p>
            <a:endParaRPr lang="en-CA" dirty="0"/>
          </a:p>
          <a:p>
            <a:r>
              <a:rPr lang="en-CA" dirty="0"/>
              <a:t>- **Short Channel MOSFETs:**</a:t>
            </a:r>
          </a:p>
          <a:p>
            <a:r>
              <a:rPr lang="en-CA" dirty="0"/>
              <a:t>  - For short channel MOSFETs (as observed in subplot a), the impact is less problematic. This is due to the significantly higher channel current, overshadowing the gate current, which decreases with reduced channel length.</a:t>
            </a:r>
          </a:p>
          <a:p>
            <a:endParaRPr lang="en-CA" dirty="0"/>
          </a:p>
          <a:p>
            <a:r>
              <a:rPr lang="en-CA" dirty="0"/>
              <a:t>- **Significance for Battery Operated Applications:**</a:t>
            </a:r>
          </a:p>
          <a:p>
            <a:r>
              <a:rPr lang="en-CA" dirty="0"/>
              <a:t>  - While the gate currents for an individual transistor may not be substantial, the cumulative effect of all gate currents across the entire chip can pose a serious issue, especially in applications reliant on battery operation.</a:t>
            </a:r>
          </a:p>
        </p:txBody>
      </p:sp>
      <p:sp>
        <p:nvSpPr>
          <p:cNvPr id="4" name="Slide Number Placeholder 3"/>
          <p:cNvSpPr>
            <a:spLocks noGrp="1"/>
          </p:cNvSpPr>
          <p:nvPr>
            <p:ph type="sldNum" sz="quarter" idx="5"/>
          </p:nvPr>
        </p:nvSpPr>
        <p:spPr/>
        <p:txBody>
          <a:bodyPr/>
          <a:lstStyle/>
          <a:p>
            <a:fld id="{002965F2-8D61-4881-9DFE-000DB37DC0AE}" type="slidenum">
              <a:rPr lang="en-IN" smtClean="0"/>
              <a:t>23</a:t>
            </a:fld>
            <a:endParaRPr lang="en-IN"/>
          </a:p>
        </p:txBody>
      </p:sp>
    </p:spTree>
    <p:extLst>
      <p:ext uri="{BB962C8B-B14F-4D97-AF65-F5344CB8AC3E}">
        <p14:creationId xmlns:p14="http://schemas.microsoft.com/office/powerpoint/2010/main" val="2661909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Numerical Results: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Exploring the impact of various factors on the performance of MOSFETs reveals essential insights. Here, we delve into the numerical results concerning the influence of drain voltage on gate current and the subsequent repercussions on drain current.</a:t>
            </a:r>
          </a:p>
          <a:p>
            <a:pPr algn="l">
              <a:buFont typeface="Arial" panose="020B0604020202020204" pitchFamily="34" charset="0"/>
              <a:buChar char="•"/>
            </a:pPr>
            <a:r>
              <a:rPr lang="en-CA" b="1" i="0" dirty="0">
                <a:solidFill>
                  <a:srgbClr val="D1D5DB"/>
                </a:solidFill>
                <a:effectLst/>
                <a:latin typeface="Söhne"/>
              </a:rPr>
              <a:t>Impact of Drain Voltage on Gate Current (Fig. 7):</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Gate tunneling current is assessed against varying drain voltages for different gate voltage levels (Fig. 7).</a:t>
            </a:r>
          </a:p>
          <a:p>
            <a:pPr marL="742950" lvl="1" indent="-285750" algn="l">
              <a:buFont typeface="Arial" panose="020B0604020202020204" pitchFamily="34" charset="0"/>
              <a:buChar char="•"/>
            </a:pPr>
            <a:r>
              <a:rPr lang="en-CA" b="0" i="0" dirty="0">
                <a:solidFill>
                  <a:srgbClr val="D1D5DB"/>
                </a:solidFill>
                <a:effectLst/>
                <a:latin typeface="Söhne"/>
              </a:rPr>
              <a:t>Increasing drain bias leads to a decline in simulated gate current due to heightened surface potential at the drain, resulting in reduced voltage across the insulator.</a:t>
            </a:r>
          </a:p>
          <a:p>
            <a:pPr algn="l">
              <a:buFont typeface="Arial" panose="020B0604020202020204" pitchFamily="34" charset="0"/>
              <a:buChar char="•"/>
            </a:pPr>
            <a:r>
              <a:rPr lang="en-CA" b="1" i="0" dirty="0">
                <a:solidFill>
                  <a:srgbClr val="D1D5DB"/>
                </a:solidFill>
                <a:effectLst/>
                <a:latin typeface="Söhne"/>
              </a:rPr>
              <a:t>Gate Current Reversal and Bias Conditions: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In regions of high VGS and low VDS biases, the influence of gate current becomes more pronounced.</a:t>
            </a:r>
          </a:p>
          <a:p>
            <a:pPr marL="742950" lvl="1" indent="-285750" algn="l">
              <a:buFont typeface="Arial" panose="020B0604020202020204" pitchFamily="34" charset="0"/>
              <a:buChar char="•"/>
            </a:pPr>
            <a:r>
              <a:rPr lang="en-CA" b="0" i="0" dirty="0">
                <a:solidFill>
                  <a:srgbClr val="D1D5DB"/>
                </a:solidFill>
                <a:effectLst/>
                <a:latin typeface="Söhne"/>
              </a:rPr>
              <a:t>Notably, the direction of gate current near the drain area may even reverse if the drain potential exceeds that of the gate.</a:t>
            </a:r>
          </a:p>
          <a:p>
            <a:pPr algn="l">
              <a:buFont typeface="Arial" panose="020B0604020202020204" pitchFamily="34" charset="0"/>
              <a:buChar char="•"/>
            </a:pPr>
            <a:r>
              <a:rPr lang="en-CA" b="1" i="0" dirty="0">
                <a:solidFill>
                  <a:srgbClr val="D1D5DB"/>
                </a:solidFill>
                <a:effectLst/>
                <a:latin typeface="Söhne"/>
              </a:rPr>
              <a:t>Tunneling Current's Effect on Drain Current (Fig. 8):</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Examining Fig. 8(a) and (b) elucidates the impact of gate tunneling current on drain current for varying channel lengths.</a:t>
            </a:r>
          </a:p>
          <a:p>
            <a:pPr marL="742950" lvl="1" indent="-285750" algn="l">
              <a:buFont typeface="Arial" panose="020B0604020202020204" pitchFamily="34" charset="0"/>
              <a:buChar char="•"/>
            </a:pPr>
            <a:r>
              <a:rPr lang="en-CA" b="0" i="0" dirty="0">
                <a:solidFill>
                  <a:srgbClr val="D1D5DB"/>
                </a:solidFill>
                <a:effectLst/>
                <a:latin typeface="Söhne"/>
              </a:rPr>
              <a:t>For short channel MOSFETs (as seen in Fig. 8(a)), the influence of gate tunneling on drain current is less problematic due to the substantially higher channel current overshadowing the gate current, especially as the channel length decreases.</a:t>
            </a:r>
          </a:p>
          <a:p>
            <a:pPr algn="l">
              <a:buFont typeface="Arial" panose="020B0604020202020204" pitchFamily="34" charset="0"/>
              <a:buChar char="•"/>
            </a:pPr>
            <a:r>
              <a:rPr lang="en-CA" b="1" i="0" dirty="0">
                <a:solidFill>
                  <a:srgbClr val="D1D5DB"/>
                </a:solidFill>
                <a:effectLst/>
                <a:latin typeface="Söhne"/>
              </a:rPr>
              <a:t>Significance for Battery-Operated Applications: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Although the gate currents for an individual transistor may seem insignificant, the cumulative effect of all gate currents across the entire chip poses a serious concern, particularly in applications dependent on battery operation.</a:t>
            </a:r>
          </a:p>
        </p:txBody>
      </p:sp>
      <p:sp>
        <p:nvSpPr>
          <p:cNvPr id="4" name="Slide Number Placeholder 3"/>
          <p:cNvSpPr>
            <a:spLocks noGrp="1"/>
          </p:cNvSpPr>
          <p:nvPr>
            <p:ph type="sldNum" sz="quarter" idx="5"/>
          </p:nvPr>
        </p:nvSpPr>
        <p:spPr/>
        <p:txBody>
          <a:bodyPr/>
          <a:lstStyle/>
          <a:p>
            <a:fld id="{002965F2-8D61-4881-9DFE-000DB37DC0AE}" type="slidenum">
              <a:rPr lang="en-IN" smtClean="0"/>
              <a:t>24</a:t>
            </a:fld>
            <a:endParaRPr lang="en-IN"/>
          </a:p>
        </p:txBody>
      </p:sp>
    </p:spTree>
    <p:extLst>
      <p:ext uri="{BB962C8B-B14F-4D97-AF65-F5344CB8AC3E}">
        <p14:creationId xmlns:p14="http://schemas.microsoft.com/office/powerpoint/2010/main" val="2080429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FFFFFF"/>
                </a:solidFill>
                <a:effectLst/>
                <a:latin typeface="Söhne"/>
              </a:rPr>
              <a:t>Circuit Simulations:</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Transitioning from numerical insights to practical implications, circuit simulations were conducted to gauge the impact of gate current on the transfer characteristics of a CMOS inverter.</a:t>
            </a:r>
          </a:p>
          <a:p>
            <a:pPr algn="l">
              <a:buFont typeface="Arial" panose="020B0604020202020204" pitchFamily="34" charset="0"/>
              <a:buChar char="•"/>
            </a:pPr>
            <a:r>
              <a:rPr lang="en-CA" b="1" i="0" dirty="0">
                <a:solidFill>
                  <a:srgbClr val="FFFFFF"/>
                </a:solidFill>
                <a:effectLst/>
                <a:latin typeface="Söhne"/>
              </a:rPr>
              <a:t>Schematic of CMOS Inverter (Fig. 9):</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Fig. 9 depicts the schematic of a CMOS inverter. This fundamental building block in digital circuits serves as a representative case for studying the consequences of gate current on device performance.</a:t>
            </a:r>
          </a:p>
          <a:p>
            <a:pPr algn="l">
              <a:buFont typeface="Arial" panose="020B0604020202020204" pitchFamily="34" charset="0"/>
              <a:buChar char="•"/>
            </a:pPr>
            <a:r>
              <a:rPr lang="en-CA" b="1" i="0" dirty="0">
                <a:solidFill>
                  <a:srgbClr val="FFFFFF"/>
                </a:solidFill>
                <a:effectLst/>
                <a:latin typeface="Söhne"/>
              </a:rPr>
              <a:t>Effect of Gate Current on Transfer Characteristics (Fig. 10):</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Utilizing the numerical data obtained, simulations were performed to assess how gate current influences the transfer characteristics of the CMOS inverter (Fig. 10).</a:t>
            </a:r>
          </a:p>
          <a:p>
            <a:pPr marL="742950" lvl="1" indent="-285750" algn="l">
              <a:buFont typeface="Arial" panose="020B0604020202020204" pitchFamily="34" charset="0"/>
              <a:buChar char="•"/>
            </a:pPr>
            <a:r>
              <a:rPr lang="en-CA" b="0" i="0" dirty="0">
                <a:solidFill>
                  <a:srgbClr val="FFFFFF"/>
                </a:solidFill>
                <a:effectLst/>
                <a:latin typeface="Söhne"/>
              </a:rPr>
              <a:t>Notably, scaling down the oxide thickness to less than 2nm leads to a noteworthy increase in the output low-level voltage.</a:t>
            </a:r>
          </a:p>
          <a:p>
            <a:pPr marL="742950" lvl="1" indent="-285750" algn="l">
              <a:buFont typeface="Arial" panose="020B0604020202020204" pitchFamily="34" charset="0"/>
              <a:buChar char="•"/>
            </a:pPr>
            <a:r>
              <a:rPr lang="en-CA" b="0" i="0" dirty="0">
                <a:solidFill>
                  <a:srgbClr val="FFFFFF"/>
                </a:solidFill>
                <a:effectLst/>
                <a:latin typeface="Söhne"/>
              </a:rPr>
              <a:t>This escalation negatively impacts the noise margin and can result in faulty operation for the CMOS inverter.</a:t>
            </a:r>
          </a:p>
          <a:p>
            <a:pPr algn="l">
              <a:buFont typeface="Arial" panose="020B0604020202020204" pitchFamily="34" charset="0"/>
              <a:buChar char="•"/>
            </a:pPr>
            <a:r>
              <a:rPr lang="en-CA" b="1" i="0" dirty="0">
                <a:solidFill>
                  <a:srgbClr val="FFFFFF"/>
                </a:solidFill>
                <a:effectLst/>
                <a:latin typeface="Söhne"/>
              </a:rPr>
              <a:t>Significance for Circuit Reliability:</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The observed effects emphasize the critical role of gate current in determining the reliability and functionality of CMOS-based circuits, especially when operating with ultra-thin gate oxides. This insight is pivotal for designing robust and error-free electronic systems.</a:t>
            </a:r>
          </a:p>
        </p:txBody>
      </p:sp>
      <p:sp>
        <p:nvSpPr>
          <p:cNvPr id="4" name="Slide Number Placeholder 3"/>
          <p:cNvSpPr>
            <a:spLocks noGrp="1"/>
          </p:cNvSpPr>
          <p:nvPr>
            <p:ph type="sldNum" sz="quarter" idx="5"/>
          </p:nvPr>
        </p:nvSpPr>
        <p:spPr/>
        <p:txBody>
          <a:bodyPr/>
          <a:lstStyle/>
          <a:p>
            <a:fld id="{002965F2-8D61-4881-9DFE-000DB37DC0AE}" type="slidenum">
              <a:rPr lang="en-IN" smtClean="0"/>
              <a:t>25</a:t>
            </a:fld>
            <a:endParaRPr lang="en-IN"/>
          </a:p>
        </p:txBody>
      </p:sp>
    </p:spTree>
    <p:extLst>
      <p:ext uri="{BB962C8B-B14F-4D97-AF65-F5344CB8AC3E}">
        <p14:creationId xmlns:p14="http://schemas.microsoft.com/office/powerpoint/2010/main" val="3605660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Data Utilization: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The impact of gate current on the transfer characteristics of the CMOS inverter is evaluated using numerical data obtained from simulations (Fig. 9).</a:t>
            </a:r>
          </a:p>
          <a:p>
            <a:pPr algn="l">
              <a:buFont typeface="Arial" panose="020B0604020202020204" pitchFamily="34" charset="0"/>
              <a:buChar char="•"/>
            </a:pPr>
            <a:r>
              <a:rPr lang="en-CA" b="1" i="0" dirty="0">
                <a:solidFill>
                  <a:srgbClr val="D1D5DB"/>
                </a:solidFill>
                <a:effectLst/>
                <a:latin typeface="Söhne"/>
              </a:rPr>
              <a:t>Simulation Results (Fig. 9):</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Fig. 9 reveals the outcomes of these simulations, providing a visual representation of the effects observed when the oxide thickness is reduced to less than 2 nm.</a:t>
            </a:r>
          </a:p>
          <a:p>
            <a:pPr algn="l">
              <a:buFont typeface="Arial" panose="020B0604020202020204" pitchFamily="34" charset="0"/>
              <a:buChar char="•"/>
            </a:pPr>
            <a:r>
              <a:rPr lang="en-CA" b="1" i="0" dirty="0">
                <a:solidFill>
                  <a:srgbClr val="D1D5DB"/>
                </a:solidFill>
                <a:effectLst/>
                <a:latin typeface="Söhne"/>
              </a:rPr>
              <a:t>Implications: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A key observation is the significant increase in the output low-level voltage with a reduction in oxide thickness below 2 nm.</a:t>
            </a:r>
          </a:p>
          <a:p>
            <a:pPr marL="742950" lvl="1" indent="-285750" algn="l">
              <a:buFont typeface="Arial" panose="020B0604020202020204" pitchFamily="34" charset="0"/>
              <a:buChar char="•"/>
            </a:pPr>
            <a:r>
              <a:rPr lang="en-CA" b="0" i="0" dirty="0">
                <a:solidFill>
                  <a:srgbClr val="D1D5DB"/>
                </a:solidFill>
                <a:effectLst/>
                <a:latin typeface="Söhne"/>
              </a:rPr>
              <a:t>This elevation in voltage adversely affects the noise margin and raises the likelihood of malfunctioning in the CMOS inverter.</a:t>
            </a:r>
          </a:p>
          <a:p>
            <a:pPr algn="l">
              <a:buFont typeface="Arial" panose="020B0604020202020204" pitchFamily="34" charset="0"/>
              <a:buChar char="•"/>
            </a:pPr>
            <a:r>
              <a:rPr lang="en-CA" b="1" i="0" dirty="0">
                <a:solidFill>
                  <a:srgbClr val="D1D5DB"/>
                </a:solidFill>
                <a:effectLst/>
                <a:latin typeface="Söhne"/>
              </a:rPr>
              <a:t>Significance for Design and Reliability:</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These findings underscore the critical importance of considering gate current effects, especially in the context of ultra-thin oxide layers, during the design phase to ensure the reliability and optimal performance of CMOS-based circuits.</a:t>
            </a:r>
          </a:p>
        </p:txBody>
      </p:sp>
      <p:sp>
        <p:nvSpPr>
          <p:cNvPr id="4" name="Slide Number Placeholder 3"/>
          <p:cNvSpPr>
            <a:spLocks noGrp="1"/>
          </p:cNvSpPr>
          <p:nvPr>
            <p:ph type="sldNum" sz="quarter" idx="5"/>
          </p:nvPr>
        </p:nvSpPr>
        <p:spPr/>
        <p:txBody>
          <a:bodyPr/>
          <a:lstStyle/>
          <a:p>
            <a:fld id="{002965F2-8D61-4881-9DFE-000DB37DC0AE}" type="slidenum">
              <a:rPr lang="en-IN" smtClean="0"/>
              <a:t>26</a:t>
            </a:fld>
            <a:endParaRPr lang="en-IN"/>
          </a:p>
        </p:txBody>
      </p:sp>
    </p:spTree>
    <p:extLst>
      <p:ext uri="{BB962C8B-B14F-4D97-AF65-F5344CB8AC3E}">
        <p14:creationId xmlns:p14="http://schemas.microsoft.com/office/powerpoint/2010/main" val="353698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FFFFFF"/>
                </a:solidFill>
                <a:effectLst/>
                <a:latin typeface="Söhne"/>
              </a:rPr>
              <a:t>Oxide Thickness Determination:</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Initial observations utilized ellipsometry.</a:t>
            </a:r>
          </a:p>
          <a:p>
            <a:pPr marL="742950" lvl="1" indent="-285750" algn="l">
              <a:buFont typeface="Arial" panose="020B0604020202020204" pitchFamily="34" charset="0"/>
              <a:buChar char="•"/>
            </a:pPr>
            <a:r>
              <a:rPr lang="en-CA" b="0" i="0" dirty="0">
                <a:solidFill>
                  <a:srgbClr val="FFFFFF"/>
                </a:solidFill>
                <a:effectLst/>
                <a:latin typeface="Söhne"/>
              </a:rPr>
              <a:t>Precise oxide thickness calculation was achieved through C-V measurements, accounting for the silicon accumulation layer.</a:t>
            </a:r>
          </a:p>
          <a:p>
            <a:pPr marL="742950" lvl="1" indent="-285750" algn="l">
              <a:buFont typeface="Arial" panose="020B0604020202020204" pitchFamily="34" charset="0"/>
              <a:buChar char="•"/>
            </a:pPr>
            <a:r>
              <a:rPr lang="en-CA" b="0" i="0" dirty="0">
                <a:solidFill>
                  <a:srgbClr val="FFFFFF"/>
                </a:solidFill>
                <a:effectLst/>
                <a:latin typeface="Söhne"/>
              </a:rPr>
              <a:t>Investigated the impact of metallization on film reduction using a MOS array with </a:t>
            </a:r>
            <a:r>
              <a:rPr lang="en-CA" b="0" i="0" dirty="0" err="1">
                <a:solidFill>
                  <a:srgbClr val="FFFFFF"/>
                </a:solidFill>
                <a:effectLst/>
                <a:latin typeface="Söhne"/>
              </a:rPr>
              <a:t>CrAu</a:t>
            </a:r>
            <a:r>
              <a:rPr lang="en-CA" b="0" i="0" dirty="0">
                <a:solidFill>
                  <a:srgbClr val="FFFFFF"/>
                </a:solidFill>
                <a:effectLst/>
                <a:latin typeface="Söhne"/>
              </a:rPr>
              <a:t> metallization.</a:t>
            </a:r>
          </a:p>
          <a:p>
            <a:pPr algn="l">
              <a:buFont typeface="Arial" panose="020B0604020202020204" pitchFamily="34" charset="0"/>
              <a:buChar char="•"/>
            </a:pPr>
            <a:r>
              <a:rPr lang="en-CA" b="1" i="0" dirty="0">
                <a:solidFill>
                  <a:srgbClr val="FFFFFF"/>
                </a:solidFill>
                <a:effectLst/>
                <a:latin typeface="Söhne"/>
              </a:rPr>
              <a:t>Capacitance Analysis:</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Even under high fields, capacitance study for a 40 A oxide layer exhibited non-saturation.</a:t>
            </a:r>
          </a:p>
          <a:p>
            <a:pPr marL="742950" lvl="1" indent="-285750" algn="l">
              <a:buFont typeface="Arial" panose="020B0604020202020204" pitchFamily="34" charset="0"/>
              <a:buChar char="•"/>
            </a:pPr>
            <a:r>
              <a:rPr lang="en-CA" b="0" i="0" dirty="0">
                <a:solidFill>
                  <a:srgbClr val="FFFFFF"/>
                </a:solidFill>
                <a:effectLst/>
                <a:latin typeface="Söhne"/>
              </a:rPr>
              <a:t>Reference to a formula in the paper[2] based on surface capacitance C for understanding the role of the silicon accumulation layer.</a:t>
            </a:r>
          </a:p>
          <a:p>
            <a:pPr algn="l">
              <a:buFont typeface="Arial" panose="020B0604020202020204" pitchFamily="34" charset="0"/>
              <a:buChar char="•"/>
            </a:pPr>
            <a:r>
              <a:rPr lang="en-CA" b="1" i="0" dirty="0">
                <a:solidFill>
                  <a:srgbClr val="FFFFFF"/>
                </a:solidFill>
                <a:effectLst/>
                <a:latin typeface="Söhne"/>
              </a:rPr>
              <a:t>Tunneling Current and Capacitance Correlation:</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Log of tunneling current showed a proportional connection with oxide thickness.</a:t>
            </a:r>
          </a:p>
          <a:p>
            <a:pPr marL="742950" lvl="1" indent="-285750" algn="l">
              <a:buFont typeface="Arial" panose="020B0604020202020204" pitchFamily="34" charset="0"/>
              <a:buChar char="•"/>
            </a:pPr>
            <a:r>
              <a:rPr lang="en-CA" b="0" i="0" dirty="0">
                <a:solidFill>
                  <a:srgbClr val="FFFFFF"/>
                </a:solidFill>
                <a:effectLst/>
                <a:latin typeface="Söhne"/>
              </a:rPr>
              <a:t>Emphasized homogeneity or minor fluctuation in the oxide layer, showcasing overall uniformity.</a:t>
            </a:r>
          </a:p>
          <a:p>
            <a:pPr marL="742950" lvl="1" indent="-285750" algn="l">
              <a:buFont typeface="Arial" panose="020B0604020202020204" pitchFamily="34" charset="0"/>
              <a:buChar char="•"/>
            </a:pPr>
            <a:r>
              <a:rPr lang="en-CA" b="0" i="0" dirty="0">
                <a:solidFill>
                  <a:srgbClr val="FFFFFF"/>
                </a:solidFill>
                <a:effectLst/>
                <a:latin typeface="Söhne"/>
              </a:rPr>
              <a:t>Discovered a smooth association between tunneling current and capacitance across neighboring MOS squares.</a:t>
            </a:r>
          </a:p>
        </p:txBody>
      </p:sp>
      <p:sp>
        <p:nvSpPr>
          <p:cNvPr id="4" name="Slide Number Placeholder 3"/>
          <p:cNvSpPr>
            <a:spLocks noGrp="1"/>
          </p:cNvSpPr>
          <p:nvPr>
            <p:ph type="sldNum" sz="quarter" idx="5"/>
          </p:nvPr>
        </p:nvSpPr>
        <p:spPr/>
        <p:txBody>
          <a:bodyPr/>
          <a:lstStyle/>
          <a:p>
            <a:fld id="{002965F2-8D61-4881-9DFE-000DB37DC0AE}" type="slidenum">
              <a:rPr lang="en-IN" smtClean="0"/>
              <a:t>27</a:t>
            </a:fld>
            <a:endParaRPr lang="en-IN"/>
          </a:p>
        </p:txBody>
      </p:sp>
    </p:spTree>
    <p:extLst>
      <p:ext uri="{BB962C8B-B14F-4D97-AF65-F5344CB8AC3E}">
        <p14:creationId xmlns:p14="http://schemas.microsoft.com/office/powerpoint/2010/main" val="1127007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**Slide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**Figures 4 and 5: Tunneling Characteristics:**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**Figure 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Illustrates tunneling characteristics at liquid-nitrogen temperatures.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Two wafers with varied surface treatments showed diverse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Small systematic error in thickness measurements between wafers.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Distinguished wafers at low voltages; one exhibited larger excess current due to tunneling into surface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Convergence on the same dependence at higher voltages (regions II and III).</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Characteristics of regions II and III were reproducible across different wafers.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Room-temperature measurements yielded similar characteristics with slightly higher currents.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**Figure 5: Interdependence of Tunneling Currents:**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Shows the interdependence of tunneling currents among devices with different oxide thicknesses.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Log current values for different-thickness MOS devices plotted against the log current of one reference MOS device.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Elastic tunneling points should fall on a straight line with slopes proportional to thickness.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Inelastic tunneling into the indirect band (region II) reduces the slopes by an unknown amount.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 Plots serve as a qualitative check on the consistency of the data with a trapezoidal barrier.</a:t>
            </a:r>
          </a:p>
        </p:txBody>
      </p:sp>
      <p:sp>
        <p:nvSpPr>
          <p:cNvPr id="4" name="Slide Number Placeholder 3"/>
          <p:cNvSpPr>
            <a:spLocks noGrp="1"/>
          </p:cNvSpPr>
          <p:nvPr>
            <p:ph type="sldNum" sz="quarter" idx="5"/>
          </p:nvPr>
        </p:nvSpPr>
        <p:spPr/>
        <p:txBody>
          <a:bodyPr/>
          <a:lstStyle/>
          <a:p>
            <a:fld id="{002965F2-8D61-4881-9DFE-000DB37DC0AE}" type="slidenum">
              <a:rPr lang="en-IN" smtClean="0"/>
              <a:t>28</a:t>
            </a:fld>
            <a:endParaRPr lang="en-IN"/>
          </a:p>
        </p:txBody>
      </p:sp>
    </p:spTree>
    <p:extLst>
      <p:ext uri="{BB962C8B-B14F-4D97-AF65-F5344CB8AC3E}">
        <p14:creationId xmlns:p14="http://schemas.microsoft.com/office/powerpoint/2010/main" val="2026105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29</a:t>
            </a:fld>
            <a:endParaRPr lang="en-IN"/>
          </a:p>
        </p:txBody>
      </p:sp>
    </p:spTree>
    <p:extLst>
      <p:ext uri="{BB962C8B-B14F-4D97-AF65-F5344CB8AC3E}">
        <p14:creationId xmlns:p14="http://schemas.microsoft.com/office/powerpoint/2010/main" val="2935837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Semiconductor devices, the backbone of modern electronics, have revolutionized various sectors like computing, telecommunications, energy, and healthcare. MOS structures, in particular, stand out for their high electron mobility and low power consumption, making them vital in the contemporary digital landscape. As our reliance on small and power-efficient electronic devices grows, MOS structures become increasingly relevant.</a:t>
            </a:r>
          </a:p>
          <a:p>
            <a:pPr algn="l"/>
            <a:r>
              <a:rPr lang="en-CA" b="0" i="0" dirty="0">
                <a:solidFill>
                  <a:srgbClr val="D1D5DB"/>
                </a:solidFill>
                <a:effectLst/>
                <a:latin typeface="Söhne"/>
              </a:rPr>
              <a:t>Today, we delve into the intricate world of tunneling phenomena in ultra-thin oxide MOS systems. This quantum mechanical phenomenon is pivotal for the advancement of electronic devices, as it significantly influences the performance of MOS structures. Let's explore the fascinating realm of ultra-thin oxide MOS systems and unveil the insights that drive innovation in electronic technologies.</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3</a:t>
            </a:fld>
            <a:endParaRPr lang="en-IN"/>
          </a:p>
        </p:txBody>
      </p:sp>
    </p:spTree>
    <p:extLst>
      <p:ext uri="{BB962C8B-B14F-4D97-AF65-F5344CB8AC3E}">
        <p14:creationId xmlns:p14="http://schemas.microsoft.com/office/powerpoint/2010/main" val="3546563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30</a:t>
            </a:fld>
            <a:endParaRPr lang="en-IN"/>
          </a:p>
        </p:txBody>
      </p:sp>
    </p:spTree>
    <p:extLst>
      <p:ext uri="{BB962C8B-B14F-4D97-AF65-F5344CB8AC3E}">
        <p14:creationId xmlns:p14="http://schemas.microsoft.com/office/powerpoint/2010/main" val="4020119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31</a:t>
            </a:fld>
            <a:endParaRPr lang="en-IN"/>
          </a:p>
        </p:txBody>
      </p:sp>
    </p:spTree>
    <p:extLst>
      <p:ext uri="{BB962C8B-B14F-4D97-AF65-F5344CB8AC3E}">
        <p14:creationId xmlns:p14="http://schemas.microsoft.com/office/powerpoint/2010/main" val="1512383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effectLst/>
                <a:latin typeface="Söhne"/>
              </a:rPr>
              <a:t>Figure 13: Components of Tunneling </a:t>
            </a:r>
            <a:r>
              <a:rPr lang="en-CA" b="1" i="0" dirty="0" err="1">
                <a:effectLst/>
                <a:latin typeface="Söhne"/>
              </a:rPr>
              <a:t>Currents:</a:t>
            </a:r>
            <a:r>
              <a:rPr lang="en-CA" b="0" i="0" dirty="0" err="1">
                <a:solidFill>
                  <a:srgbClr val="D1D5DB"/>
                </a:solidFill>
                <a:effectLst/>
                <a:latin typeface="Söhne"/>
              </a:rPr>
              <a:t>Diagrammatically</a:t>
            </a:r>
            <a:r>
              <a:rPr lang="en-CA" b="0" i="0" dirty="0">
                <a:solidFill>
                  <a:srgbClr val="D1D5DB"/>
                </a:solidFill>
                <a:effectLst/>
                <a:latin typeface="Söhne"/>
              </a:rPr>
              <a:t> illustrates tunneling elements in a Si/SiO2/Si structure.</a:t>
            </a:r>
          </a:p>
          <a:p>
            <a:pPr algn="l">
              <a:buFont typeface="Arial" panose="020B0604020202020204" pitchFamily="34" charset="0"/>
              <a:buChar char="•"/>
            </a:pPr>
            <a:r>
              <a:rPr lang="en-CA" b="0" i="0" dirty="0">
                <a:solidFill>
                  <a:srgbClr val="D1D5DB"/>
                </a:solidFill>
                <a:effectLst/>
                <a:latin typeface="Söhne"/>
              </a:rPr>
              <a:t>Apart from tunneling of electrons from the conduction band (ECB) at one side of the oxide barrier into the conduction band at the other side, other tunneling mechanisms exist for modern MOS structures.</a:t>
            </a:r>
          </a:p>
          <a:p>
            <a:pPr algn="l">
              <a:buFont typeface="Arial" panose="020B0604020202020204" pitchFamily="34" charset="0"/>
              <a:buChar char="•"/>
            </a:pPr>
            <a:r>
              <a:rPr lang="en-CA" b="0" i="0" dirty="0">
                <a:solidFill>
                  <a:srgbClr val="D1D5DB"/>
                </a:solidFill>
                <a:effectLst/>
                <a:latin typeface="Söhne"/>
              </a:rPr>
              <a:t>These include:</a:t>
            </a:r>
          </a:p>
          <a:p>
            <a:pPr marL="742950" lvl="1" indent="-285750" algn="l">
              <a:buFont typeface="Arial" panose="020B0604020202020204" pitchFamily="34" charset="0"/>
              <a:buChar char="•"/>
            </a:pPr>
            <a:r>
              <a:rPr lang="en-CA" b="0" i="0" dirty="0">
                <a:solidFill>
                  <a:srgbClr val="D1D5DB"/>
                </a:solidFill>
                <a:effectLst/>
                <a:latin typeface="Söhne"/>
              </a:rPr>
              <a:t>Electron tunneling from the valence band into the conduction band (EVB).</a:t>
            </a:r>
          </a:p>
          <a:p>
            <a:pPr marL="742950" lvl="1" indent="-285750" algn="l">
              <a:buFont typeface="Arial" panose="020B0604020202020204" pitchFamily="34" charset="0"/>
              <a:buChar char="•"/>
            </a:pPr>
            <a:r>
              <a:rPr lang="en-CA" b="0" i="0" dirty="0">
                <a:solidFill>
                  <a:srgbClr val="D1D5DB"/>
                </a:solidFill>
                <a:effectLst/>
                <a:latin typeface="Söhne"/>
              </a:rPr>
              <a:t>Hole tunneling into the valence band (HVB).</a:t>
            </a:r>
          </a:p>
          <a:p>
            <a:pPr algn="l">
              <a:buFont typeface="Arial" panose="020B0604020202020204" pitchFamily="34" charset="0"/>
              <a:buChar char="•"/>
            </a:pPr>
            <a:r>
              <a:rPr lang="en-CA" b="0" i="0" dirty="0">
                <a:solidFill>
                  <a:srgbClr val="D1D5DB"/>
                </a:solidFill>
                <a:effectLst/>
                <a:latin typeface="Söhne"/>
              </a:rPr>
              <a:t>Schematic representation in the band diagram for a Si-SiO2-Si structure is shown in Figure 13.</a:t>
            </a:r>
          </a:p>
          <a:p>
            <a:pPr algn="l">
              <a:buFont typeface="Arial" panose="020B0604020202020204" pitchFamily="34" charset="0"/>
              <a:buChar char="•"/>
            </a:pPr>
            <a:r>
              <a:rPr lang="en-CA" b="0" i="0" dirty="0">
                <a:solidFill>
                  <a:srgbClr val="D1D5DB"/>
                </a:solidFill>
                <a:effectLst/>
                <a:latin typeface="Söhne"/>
              </a:rPr>
              <a:t>Note: HVB tunneling is equivalent to electron tunneling from the valence band to the valence band, in contrast to EVB tunneling, where the electron goes from the valence band into the conduction band.</a:t>
            </a:r>
          </a:p>
        </p:txBody>
      </p:sp>
      <p:sp>
        <p:nvSpPr>
          <p:cNvPr id="4" name="Slide Number Placeholder 3"/>
          <p:cNvSpPr>
            <a:spLocks noGrp="1"/>
          </p:cNvSpPr>
          <p:nvPr>
            <p:ph type="sldNum" sz="quarter" idx="5"/>
          </p:nvPr>
        </p:nvSpPr>
        <p:spPr/>
        <p:txBody>
          <a:bodyPr/>
          <a:lstStyle/>
          <a:p>
            <a:fld id="{002965F2-8D61-4881-9DFE-000DB37DC0AE}" type="slidenum">
              <a:rPr lang="en-IN" smtClean="0"/>
              <a:t>32</a:t>
            </a:fld>
            <a:endParaRPr lang="en-IN"/>
          </a:p>
        </p:txBody>
      </p:sp>
    </p:spTree>
    <p:extLst>
      <p:ext uri="{BB962C8B-B14F-4D97-AF65-F5344CB8AC3E}">
        <p14:creationId xmlns:p14="http://schemas.microsoft.com/office/powerpoint/2010/main" val="2647637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Additional Tunneling Processes: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Traditional electron tunneling from the conduction band (ECB) is a standard process.</a:t>
            </a:r>
          </a:p>
          <a:p>
            <a:pPr marL="742950" lvl="1" indent="-285750" algn="l">
              <a:buFont typeface="Arial" panose="020B0604020202020204" pitchFamily="34" charset="0"/>
              <a:buChar char="•"/>
            </a:pPr>
            <a:r>
              <a:rPr lang="en-CA" b="0" i="0" dirty="0">
                <a:solidFill>
                  <a:srgbClr val="D1D5DB"/>
                </a:solidFill>
                <a:effectLst/>
                <a:latin typeface="Söhne"/>
              </a:rPr>
              <a:t>Alternative processes include:</a:t>
            </a:r>
          </a:p>
          <a:p>
            <a:pPr marL="1143000" lvl="2" indent="-228600" algn="l">
              <a:buFont typeface="Arial" panose="020B0604020202020204" pitchFamily="34" charset="0"/>
              <a:buChar char="•"/>
            </a:pPr>
            <a:r>
              <a:rPr lang="en-CA" b="0" i="0" dirty="0">
                <a:solidFill>
                  <a:srgbClr val="D1D5DB"/>
                </a:solidFill>
                <a:effectLst/>
                <a:latin typeface="Söhne"/>
              </a:rPr>
              <a:t>Hole-to-valence (HVB) tunneling.</a:t>
            </a:r>
          </a:p>
          <a:p>
            <a:pPr marL="1143000" lvl="2" indent="-228600" algn="l">
              <a:buFont typeface="Arial" panose="020B0604020202020204" pitchFamily="34" charset="0"/>
              <a:buChar char="•"/>
            </a:pPr>
            <a:r>
              <a:rPr lang="en-CA" b="0" i="0" dirty="0">
                <a:solidFill>
                  <a:srgbClr val="D1D5DB"/>
                </a:solidFill>
                <a:effectLst/>
                <a:latin typeface="Söhne"/>
              </a:rPr>
              <a:t>Valence-to-conduction (EVB) tunneling.</a:t>
            </a:r>
          </a:p>
          <a:p>
            <a:pPr marL="742950" lvl="1" indent="-285750" algn="l">
              <a:buFont typeface="Arial" panose="020B0604020202020204" pitchFamily="34" charset="0"/>
              <a:buChar char="•"/>
            </a:pPr>
            <a:r>
              <a:rPr lang="en-CA" b="0" i="0" dirty="0">
                <a:solidFill>
                  <a:srgbClr val="D1D5DB"/>
                </a:solidFill>
                <a:effectLst/>
                <a:latin typeface="Söhne"/>
              </a:rPr>
              <a:t>HVB tunneling is similar to electron tunneling within the valence band.</a:t>
            </a:r>
          </a:p>
          <a:p>
            <a:pPr algn="l">
              <a:buFont typeface="Arial" panose="020B0604020202020204" pitchFamily="34" charset="0"/>
              <a:buChar char="•"/>
            </a:pPr>
            <a:r>
              <a:rPr lang="en-CA" b="1" i="0" dirty="0">
                <a:solidFill>
                  <a:srgbClr val="D1D5DB"/>
                </a:solidFill>
                <a:effectLst/>
                <a:latin typeface="Söhne"/>
              </a:rPr>
              <a:t>Importance of Edge Direct Tunneling (EDT):</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In short-channel devices, EDT becomes critical.</a:t>
            </a:r>
          </a:p>
          <a:p>
            <a:pPr marL="742950" lvl="1" indent="-285750" algn="l">
              <a:buFont typeface="Arial" panose="020B0604020202020204" pitchFamily="34" charset="0"/>
              <a:buChar char="•"/>
            </a:pPr>
            <a:r>
              <a:rPr lang="en-CA" b="0" i="0" dirty="0">
                <a:solidFill>
                  <a:srgbClr val="D1D5DB"/>
                </a:solidFill>
                <a:effectLst/>
                <a:latin typeface="Söhne"/>
              </a:rPr>
              <a:t>It outperforms other leakage mechanisms like gate-induced drain leakage (GIDL) and band-to-band tunneling (BTBT) for ultra-thin gate oxides.</a:t>
            </a:r>
          </a:p>
          <a:p>
            <a:pPr marL="742950" lvl="1" indent="-285750" algn="l">
              <a:buFont typeface="Arial" panose="020B0604020202020204" pitchFamily="34" charset="0"/>
              <a:buChar char="•"/>
            </a:pPr>
            <a:r>
              <a:rPr lang="en-CA" b="0" i="0" dirty="0">
                <a:solidFill>
                  <a:srgbClr val="D1D5DB"/>
                </a:solidFill>
                <a:effectLst/>
                <a:latin typeface="Söhne"/>
              </a:rPr>
              <a:t>Fig. 13 emphasizes the dominance of overlap currents, including EDT, even when the channel area is significantly larger than the overlap area.</a:t>
            </a:r>
          </a:p>
          <a:p>
            <a:pPr algn="l">
              <a:buFont typeface="Arial" panose="020B0604020202020204" pitchFamily="34" charset="0"/>
              <a:buChar char="•"/>
            </a:pPr>
            <a:r>
              <a:rPr lang="en-CA" b="1" i="0" dirty="0">
                <a:solidFill>
                  <a:srgbClr val="D1D5DB"/>
                </a:solidFill>
                <a:effectLst/>
                <a:latin typeface="Söhne"/>
              </a:rPr>
              <a:t>Gate-to-Channel Current in </a:t>
            </a:r>
            <a:r>
              <a:rPr lang="en-CA" b="1" i="0" dirty="0" err="1">
                <a:solidFill>
                  <a:srgbClr val="D1D5DB"/>
                </a:solidFill>
                <a:effectLst/>
                <a:latin typeface="Söhne"/>
              </a:rPr>
              <a:t>nMOS</a:t>
            </a:r>
            <a:r>
              <a:rPr lang="en-CA" b="1" i="0" dirty="0">
                <a:solidFill>
                  <a:srgbClr val="D1D5DB"/>
                </a:solidFill>
                <a:effectLst/>
                <a:latin typeface="Söhne"/>
              </a:rPr>
              <a:t> Devices: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Primarily controlled by ECB during inversion.</a:t>
            </a:r>
          </a:p>
          <a:p>
            <a:pPr marL="742950" lvl="1" indent="-285750" algn="l">
              <a:buFont typeface="Arial" panose="020B0604020202020204" pitchFamily="34" charset="0"/>
              <a:buChar char="•"/>
            </a:pPr>
            <a:r>
              <a:rPr lang="en-CA" b="0" i="0" dirty="0">
                <a:solidFill>
                  <a:srgbClr val="D1D5DB"/>
                </a:solidFill>
                <a:effectLst/>
                <a:latin typeface="Söhne"/>
              </a:rPr>
              <a:t>Changes to EVB at high voltages in different operating zones.</a:t>
            </a:r>
          </a:p>
          <a:p>
            <a:pPr marL="742950" lvl="1" indent="-285750" algn="l">
              <a:buFont typeface="Arial" panose="020B0604020202020204" pitchFamily="34" charset="0"/>
              <a:buChar char="•"/>
            </a:pPr>
            <a:r>
              <a:rPr lang="en-CA" b="0" i="0" dirty="0">
                <a:solidFill>
                  <a:srgbClr val="D1D5DB"/>
                </a:solidFill>
                <a:effectLst/>
                <a:latin typeface="Söhne"/>
              </a:rPr>
              <a:t>Tunneling probabilities for </a:t>
            </a:r>
            <a:r>
              <a:rPr lang="en-CA" b="0" i="0" dirty="0" err="1">
                <a:solidFill>
                  <a:srgbClr val="D1D5DB"/>
                </a:solidFill>
                <a:effectLst/>
                <a:latin typeface="Söhne"/>
              </a:rPr>
              <a:t>nMOS</a:t>
            </a:r>
            <a:r>
              <a:rPr lang="en-CA" b="0" i="0" dirty="0">
                <a:solidFill>
                  <a:srgbClr val="D1D5DB"/>
                </a:solidFill>
                <a:effectLst/>
                <a:latin typeface="Söhne"/>
              </a:rPr>
              <a:t> and </a:t>
            </a:r>
            <a:r>
              <a:rPr lang="en-CA" b="0" i="0" dirty="0" err="1">
                <a:solidFill>
                  <a:srgbClr val="D1D5DB"/>
                </a:solidFill>
                <a:effectLst/>
                <a:latin typeface="Söhne"/>
              </a:rPr>
              <a:t>pMOS</a:t>
            </a:r>
            <a:r>
              <a:rPr lang="en-CA" b="0" i="0" dirty="0">
                <a:solidFill>
                  <a:srgbClr val="D1D5DB"/>
                </a:solidFill>
                <a:effectLst/>
                <a:latin typeface="Söhne"/>
              </a:rPr>
              <a:t> differ across ECB, EVB, and HVB based on variables such as carrier availability and barrier height (refer to Table 2).</a:t>
            </a:r>
          </a:p>
        </p:txBody>
      </p:sp>
      <p:sp>
        <p:nvSpPr>
          <p:cNvPr id="4" name="Slide Number Placeholder 3"/>
          <p:cNvSpPr>
            <a:spLocks noGrp="1"/>
          </p:cNvSpPr>
          <p:nvPr>
            <p:ph type="sldNum" sz="quarter" idx="5"/>
          </p:nvPr>
        </p:nvSpPr>
        <p:spPr/>
        <p:txBody>
          <a:bodyPr/>
          <a:lstStyle/>
          <a:p>
            <a:fld id="{002965F2-8D61-4881-9DFE-000DB37DC0AE}" type="slidenum">
              <a:rPr lang="en-IN" smtClean="0"/>
              <a:t>33</a:t>
            </a:fld>
            <a:endParaRPr lang="en-IN"/>
          </a:p>
        </p:txBody>
      </p:sp>
    </p:spTree>
    <p:extLst>
      <p:ext uri="{BB962C8B-B14F-4D97-AF65-F5344CB8AC3E}">
        <p14:creationId xmlns:p14="http://schemas.microsoft.com/office/powerpoint/2010/main" val="2340542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Table 2: Dominant Tunneling Mechanisms by Component:</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Understanding tunneling in MOS structures involves recognizing dominant mechanisms for each component of the tunneling current.</a:t>
            </a:r>
          </a:p>
          <a:p>
            <a:pPr marL="742950" lvl="1" indent="-285750" algn="l">
              <a:buFont typeface="Arial" panose="020B0604020202020204" pitchFamily="34" charset="0"/>
              <a:buChar char="•"/>
            </a:pPr>
            <a:r>
              <a:rPr lang="en-CA" b="1" i="0" dirty="0">
                <a:solidFill>
                  <a:srgbClr val="D1D5DB"/>
                </a:solidFill>
                <a:effectLst/>
                <a:latin typeface="Söhne"/>
              </a:rPr>
              <a:t>Operating Region Dependency:</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In an </a:t>
            </a:r>
            <a:r>
              <a:rPr lang="en-CA" b="0" i="0" dirty="0" err="1">
                <a:solidFill>
                  <a:srgbClr val="D1D5DB"/>
                </a:solidFill>
                <a:effectLst/>
                <a:latin typeface="Söhne"/>
              </a:rPr>
              <a:t>nMOS</a:t>
            </a:r>
            <a:r>
              <a:rPr lang="en-CA" b="0" i="0" dirty="0">
                <a:solidFill>
                  <a:srgbClr val="D1D5DB"/>
                </a:solidFill>
                <a:effectLst/>
                <a:latin typeface="Söhne"/>
              </a:rPr>
              <a:t> in inversion:</a:t>
            </a:r>
          </a:p>
          <a:p>
            <a:pPr marL="1600200" lvl="3" indent="-228600" algn="l">
              <a:buFont typeface="Arial" panose="020B0604020202020204" pitchFamily="34" charset="0"/>
              <a:buChar char="•"/>
            </a:pPr>
            <a:r>
              <a:rPr lang="en-CA" b="1" i="0" dirty="0">
                <a:solidFill>
                  <a:srgbClr val="D1D5DB"/>
                </a:solidFill>
                <a:effectLst/>
                <a:latin typeface="Söhne"/>
              </a:rPr>
              <a:t>Gate-to-Channel Current (</a:t>
            </a:r>
            <a:r>
              <a:rPr lang="en-CA" b="1" i="0" dirty="0" err="1">
                <a:solidFill>
                  <a:srgbClr val="D1D5DB"/>
                </a:solidFill>
                <a:effectLst/>
                <a:latin typeface="Söhne"/>
              </a:rPr>
              <a:t>Igc</a:t>
            </a:r>
            <a:r>
              <a:rPr lang="en-CA" b="1" i="0" dirty="0">
                <a:solidFill>
                  <a:srgbClr val="D1D5DB"/>
                </a:solidFill>
                <a:effectLst/>
                <a:latin typeface="Söhne"/>
              </a:rPr>
              <a:t>):</a:t>
            </a:r>
            <a:r>
              <a:rPr lang="en-CA" b="0" i="0" dirty="0">
                <a:solidFill>
                  <a:srgbClr val="D1D5DB"/>
                </a:solidFill>
                <a:effectLst/>
                <a:latin typeface="Söhne"/>
              </a:rPr>
              <a:t> Dominated by ECB.</a:t>
            </a:r>
          </a:p>
          <a:p>
            <a:pPr marL="1600200" lvl="3" indent="-228600" algn="l">
              <a:buFont typeface="Arial" panose="020B0604020202020204" pitchFamily="34" charset="0"/>
              <a:buChar char="•"/>
            </a:pPr>
            <a:r>
              <a:rPr lang="en-CA" b="1" i="0" dirty="0">
                <a:solidFill>
                  <a:srgbClr val="D1D5DB"/>
                </a:solidFill>
                <a:effectLst/>
                <a:latin typeface="Söhne"/>
              </a:rPr>
              <a:t>Gate–Bulk Current (</a:t>
            </a:r>
            <a:r>
              <a:rPr lang="en-CA" b="1" i="0" dirty="0" err="1">
                <a:solidFill>
                  <a:srgbClr val="D1D5DB"/>
                </a:solidFill>
                <a:effectLst/>
                <a:latin typeface="Söhne"/>
              </a:rPr>
              <a:t>Igb</a:t>
            </a:r>
            <a:r>
              <a:rPr lang="en-CA" b="1" i="0" dirty="0">
                <a:solidFill>
                  <a:srgbClr val="D1D5DB"/>
                </a:solidFill>
                <a:effectLst/>
                <a:latin typeface="Söhne"/>
              </a:rPr>
              <a:t>):</a:t>
            </a:r>
            <a:r>
              <a:rPr lang="en-CA" b="0" i="0" dirty="0">
                <a:solidFill>
                  <a:srgbClr val="D1D5DB"/>
                </a:solidFill>
                <a:effectLst/>
                <a:latin typeface="Söhne"/>
              </a:rPr>
              <a:t> Caused by EVB at high voltages.</a:t>
            </a:r>
          </a:p>
          <a:p>
            <a:pPr marL="1143000" lvl="2" indent="-228600" algn="l">
              <a:buFont typeface="Arial" panose="020B0604020202020204" pitchFamily="34" charset="0"/>
              <a:buChar char="•"/>
            </a:pPr>
            <a:r>
              <a:rPr lang="en-CA" b="0" i="0" dirty="0">
                <a:solidFill>
                  <a:srgbClr val="D1D5DB"/>
                </a:solidFill>
                <a:effectLst/>
                <a:latin typeface="Söhne"/>
              </a:rPr>
              <a:t>In accumulation:</a:t>
            </a:r>
          </a:p>
          <a:p>
            <a:pPr marL="1600200" lvl="3" indent="-228600" algn="l">
              <a:buFont typeface="Arial" panose="020B0604020202020204" pitchFamily="34" charset="0"/>
              <a:buChar char="•"/>
            </a:pPr>
            <a:r>
              <a:rPr lang="en-CA" b="1" i="0" dirty="0">
                <a:solidFill>
                  <a:srgbClr val="D1D5DB"/>
                </a:solidFill>
                <a:effectLst/>
                <a:latin typeface="Söhne"/>
              </a:rPr>
              <a:t>Gate–Bulk Current (</a:t>
            </a:r>
            <a:r>
              <a:rPr lang="en-CA" b="1" i="0" dirty="0" err="1">
                <a:solidFill>
                  <a:srgbClr val="D1D5DB"/>
                </a:solidFill>
                <a:effectLst/>
                <a:latin typeface="Söhne"/>
              </a:rPr>
              <a:t>Igb</a:t>
            </a:r>
            <a:r>
              <a:rPr lang="en-CA" b="1" i="0" dirty="0">
                <a:solidFill>
                  <a:srgbClr val="D1D5DB"/>
                </a:solidFill>
                <a:effectLst/>
                <a:latin typeface="Söhne"/>
              </a:rPr>
              <a:t>):</a:t>
            </a:r>
            <a:r>
              <a:rPr lang="en-CA" b="0" i="0" dirty="0">
                <a:solidFill>
                  <a:srgbClr val="D1D5DB"/>
                </a:solidFill>
                <a:effectLst/>
                <a:latin typeface="Söhne"/>
              </a:rPr>
              <a:t> Caused by EVB.</a:t>
            </a:r>
          </a:p>
          <a:p>
            <a:pPr marL="1600200" lvl="3" indent="-228600" algn="l">
              <a:buFont typeface="Arial" panose="020B0604020202020204" pitchFamily="34" charset="0"/>
              <a:buChar char="•"/>
            </a:pPr>
            <a:r>
              <a:rPr lang="en-CA" b="0" i="0" dirty="0">
                <a:solidFill>
                  <a:srgbClr val="D1D5DB"/>
                </a:solidFill>
                <a:effectLst/>
                <a:latin typeface="Söhne"/>
              </a:rPr>
              <a:t>No channel current.</a:t>
            </a:r>
          </a:p>
          <a:p>
            <a:pPr marL="1143000" lvl="2" indent="-228600" algn="l">
              <a:buFont typeface="Arial" panose="020B0604020202020204" pitchFamily="34" charset="0"/>
              <a:buChar char="•"/>
            </a:pPr>
            <a:r>
              <a:rPr lang="en-CA" b="1" i="0" dirty="0">
                <a:solidFill>
                  <a:srgbClr val="D1D5DB"/>
                </a:solidFill>
                <a:effectLst/>
                <a:latin typeface="Söhne"/>
              </a:rPr>
              <a:t>Edge Direct Tunneling (EDT):</a:t>
            </a:r>
            <a:r>
              <a:rPr lang="en-CA" b="0" i="0" dirty="0">
                <a:solidFill>
                  <a:srgbClr val="D1D5DB"/>
                </a:solidFill>
                <a:effectLst/>
                <a:latin typeface="Söhne"/>
              </a:rPr>
              <a:t> Dominated by ECB in both inversion and accumulation.</a:t>
            </a:r>
          </a:p>
          <a:p>
            <a:pPr marL="742950" lvl="1" indent="-285750" algn="l">
              <a:buFont typeface="Arial" panose="020B0604020202020204" pitchFamily="34" charset="0"/>
              <a:buChar char="•"/>
            </a:pPr>
            <a:r>
              <a:rPr lang="en-CA" b="1" i="0" dirty="0">
                <a:solidFill>
                  <a:srgbClr val="D1D5DB"/>
                </a:solidFill>
                <a:effectLst/>
                <a:latin typeface="Söhne"/>
              </a:rPr>
              <a:t>Table 1 Summary:</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Provides a comprehensive overview of the dominant mechanisms for each tunneling current component for both </a:t>
            </a:r>
            <a:r>
              <a:rPr lang="en-CA" b="0" i="0" dirty="0" err="1">
                <a:solidFill>
                  <a:srgbClr val="D1D5DB"/>
                </a:solidFill>
                <a:effectLst/>
                <a:latin typeface="Söhne"/>
              </a:rPr>
              <a:t>nMOS</a:t>
            </a:r>
            <a:r>
              <a:rPr lang="en-CA" b="0" i="0" dirty="0">
                <a:solidFill>
                  <a:srgbClr val="D1D5DB"/>
                </a:solidFill>
                <a:effectLst/>
                <a:latin typeface="Söhne"/>
              </a:rPr>
              <a:t> and </a:t>
            </a:r>
            <a:r>
              <a:rPr lang="en-CA" b="0" i="0" dirty="0" err="1">
                <a:solidFill>
                  <a:srgbClr val="D1D5DB"/>
                </a:solidFill>
                <a:effectLst/>
                <a:latin typeface="Söhne"/>
              </a:rPr>
              <a:t>pMOS</a:t>
            </a:r>
            <a:r>
              <a:rPr lang="en-CA" b="0" i="0" dirty="0">
                <a:solidFill>
                  <a:srgbClr val="D1D5DB"/>
                </a:solidFill>
                <a:effectLst/>
                <a:latin typeface="Söhne"/>
              </a:rPr>
              <a:t> structures.</a:t>
            </a:r>
          </a:p>
          <a:p>
            <a:pPr algn="l">
              <a:buFont typeface="Arial" panose="020B0604020202020204" pitchFamily="34" charset="0"/>
              <a:buChar char="•"/>
            </a:pPr>
            <a:r>
              <a:rPr lang="en-CA" b="1" i="0" dirty="0">
                <a:solidFill>
                  <a:srgbClr val="D1D5DB"/>
                </a:solidFill>
                <a:effectLst/>
                <a:latin typeface="Söhne"/>
              </a:rPr>
              <a:t>Tunneling Probability Factors: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Barrier Height Variation:</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The probability of tunneling for each mechanism depends on the height of the barrier.</a:t>
            </a:r>
          </a:p>
          <a:p>
            <a:pPr marL="1143000" lvl="2" indent="-228600" algn="l">
              <a:buFont typeface="Arial" panose="020B0604020202020204" pitchFamily="34" charset="0"/>
              <a:buChar char="•"/>
            </a:pPr>
            <a:r>
              <a:rPr lang="en-CA" b="0" i="0" dirty="0">
                <a:solidFill>
                  <a:srgbClr val="D1D5DB"/>
                </a:solidFill>
                <a:effectLst/>
                <a:latin typeface="Söhne"/>
              </a:rPr>
              <a:t>The barrier height differs for holes and electrons.</a:t>
            </a:r>
          </a:p>
          <a:p>
            <a:pPr marL="742950" lvl="1" indent="-285750" algn="l">
              <a:buFont typeface="Arial" panose="020B0604020202020204" pitchFamily="34" charset="0"/>
              <a:buChar char="•"/>
            </a:pPr>
            <a:r>
              <a:rPr lang="en-CA" b="1" i="0" dirty="0">
                <a:solidFill>
                  <a:srgbClr val="D1D5DB"/>
                </a:solidFill>
                <a:effectLst/>
                <a:latin typeface="Söhne"/>
              </a:rPr>
              <a:t>Carrier Availability:</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Tunneling probability is influenced by the availability of carriers in the material from which they tunnel.</a:t>
            </a:r>
          </a:p>
          <a:p>
            <a:pPr marL="742950" lvl="1" indent="-285750" algn="l">
              <a:buFont typeface="Arial" panose="020B0604020202020204" pitchFamily="34" charset="0"/>
              <a:buChar char="•"/>
            </a:pPr>
            <a:r>
              <a:rPr lang="en-CA" b="1" i="0" dirty="0">
                <a:solidFill>
                  <a:srgbClr val="D1D5DB"/>
                </a:solidFill>
                <a:effectLst/>
                <a:latin typeface="Söhne"/>
              </a:rPr>
              <a:t>State Availability:</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Availability of states in the receiving material also affects tunneling probability.</a:t>
            </a:r>
          </a:p>
          <a:p>
            <a:pPr marL="742950" lvl="1" indent="-285750" algn="l">
              <a:buFont typeface="Arial" panose="020B0604020202020204" pitchFamily="34" charset="0"/>
              <a:buChar char="•"/>
            </a:pPr>
            <a:r>
              <a:rPr lang="en-CA" b="0" i="0" dirty="0">
                <a:solidFill>
                  <a:srgbClr val="D1D5DB"/>
                </a:solidFill>
                <a:effectLst/>
                <a:latin typeface="Söhne"/>
              </a:rPr>
              <a:t>These factors are crucial considerations in developing accurate models for tunneling current.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34</a:t>
            </a:fld>
            <a:endParaRPr lang="en-IN"/>
          </a:p>
        </p:txBody>
      </p:sp>
    </p:spTree>
    <p:extLst>
      <p:ext uri="{BB962C8B-B14F-4D97-AF65-F5344CB8AC3E}">
        <p14:creationId xmlns:p14="http://schemas.microsoft.com/office/powerpoint/2010/main" val="1144414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35</a:t>
            </a:fld>
            <a:endParaRPr lang="en-IN"/>
          </a:p>
        </p:txBody>
      </p:sp>
    </p:spTree>
    <p:extLst>
      <p:ext uri="{BB962C8B-B14F-4D97-AF65-F5344CB8AC3E}">
        <p14:creationId xmlns:p14="http://schemas.microsoft.com/office/powerpoint/2010/main" val="3207948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36</a:t>
            </a:fld>
            <a:endParaRPr lang="en-IN"/>
          </a:p>
        </p:txBody>
      </p:sp>
    </p:spTree>
    <p:extLst>
      <p:ext uri="{BB962C8B-B14F-4D97-AF65-F5344CB8AC3E}">
        <p14:creationId xmlns:p14="http://schemas.microsoft.com/office/powerpoint/2010/main" val="1145990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37</a:t>
            </a:fld>
            <a:endParaRPr lang="en-IN"/>
          </a:p>
        </p:txBody>
      </p:sp>
    </p:spTree>
    <p:extLst>
      <p:ext uri="{BB962C8B-B14F-4D97-AF65-F5344CB8AC3E}">
        <p14:creationId xmlns:p14="http://schemas.microsoft.com/office/powerpoint/2010/main" val="39518533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38</a:t>
            </a:fld>
            <a:endParaRPr lang="en-IN"/>
          </a:p>
        </p:txBody>
      </p:sp>
    </p:spTree>
    <p:extLst>
      <p:ext uri="{BB962C8B-B14F-4D97-AF65-F5344CB8AC3E}">
        <p14:creationId xmlns:p14="http://schemas.microsoft.com/office/powerpoint/2010/main" val="540413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effectLst/>
                <a:latin typeface="Söhne"/>
              </a:rPr>
              <a:t>Potential Barrier Lowering Through Image </a:t>
            </a:r>
            <a:r>
              <a:rPr lang="en-CA" b="1" i="0" dirty="0" err="1">
                <a:effectLst/>
                <a:latin typeface="Söhne"/>
              </a:rPr>
              <a:t>Forces:</a:t>
            </a:r>
            <a:r>
              <a:rPr lang="en-CA" b="1" i="0" dirty="0" err="1">
                <a:solidFill>
                  <a:srgbClr val="D1D5DB"/>
                </a:solidFill>
                <a:effectLst/>
                <a:latin typeface="Söhne"/>
              </a:rPr>
              <a:t>Figure</a:t>
            </a:r>
            <a:r>
              <a:rPr lang="en-CA" b="1" i="0" dirty="0">
                <a:solidFill>
                  <a:srgbClr val="D1D5DB"/>
                </a:solidFill>
                <a:effectLst/>
                <a:latin typeface="Söhne"/>
              </a:rPr>
              <a:t> 18:</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Illustrates the potential barrier at the Si–SiO2 interface.</a:t>
            </a:r>
          </a:p>
          <a:p>
            <a:pPr marL="742950" lvl="1" indent="-285750" algn="l">
              <a:buFont typeface="Arial" panose="020B0604020202020204" pitchFamily="34" charset="0"/>
              <a:buChar char="•"/>
            </a:pPr>
            <a:r>
              <a:rPr lang="en-CA" b="1" i="0" dirty="0">
                <a:solidFill>
                  <a:srgbClr val="D1D5DB"/>
                </a:solidFill>
                <a:effectLst/>
                <a:latin typeface="Söhne"/>
              </a:rPr>
              <a:t>Without Image Forces (Dashed Line):</a:t>
            </a:r>
            <a:r>
              <a:rPr lang="en-CA" b="0" i="0" dirty="0">
                <a:solidFill>
                  <a:srgbClr val="D1D5DB"/>
                </a:solidFill>
                <a:effectLst/>
                <a:latin typeface="Söhne"/>
              </a:rPr>
              <a:t> Traditional calculation.</a:t>
            </a:r>
          </a:p>
          <a:p>
            <a:pPr marL="742950" lvl="1" indent="-285750" algn="l">
              <a:buFont typeface="Arial" panose="020B0604020202020204" pitchFamily="34" charset="0"/>
              <a:buChar char="•"/>
            </a:pPr>
            <a:r>
              <a:rPr lang="en-CA" b="1" i="0" dirty="0">
                <a:solidFill>
                  <a:srgbClr val="D1D5DB"/>
                </a:solidFill>
                <a:effectLst/>
                <a:latin typeface="Söhne"/>
              </a:rPr>
              <a:t>With Image Forces (Solid Line):</a:t>
            </a:r>
            <a:r>
              <a:rPr lang="en-CA" b="0" i="0" dirty="0">
                <a:solidFill>
                  <a:srgbClr val="D1D5DB"/>
                </a:solidFill>
                <a:effectLst/>
                <a:latin typeface="Söhne"/>
              </a:rPr>
              <a:t> Reflects potential barrier lowering.</a:t>
            </a:r>
          </a:p>
          <a:p>
            <a:pPr algn="l">
              <a:buFont typeface="Arial" panose="020B0604020202020204" pitchFamily="34" charset="0"/>
              <a:buChar char="•"/>
            </a:pPr>
            <a:r>
              <a:rPr lang="en-CA" b="1" i="0" dirty="0">
                <a:solidFill>
                  <a:srgbClr val="D1D5DB"/>
                </a:solidFill>
                <a:effectLst/>
                <a:latin typeface="Söhne"/>
              </a:rPr>
              <a:t>Historical Neglect:</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Image-force impact on barrier often neglected in tunneling current calculations, especially for large barriers (Si–SiO2).</a:t>
            </a:r>
          </a:p>
          <a:p>
            <a:pPr marL="742950" lvl="1" indent="-285750" algn="l">
              <a:buFont typeface="Arial" panose="020B0604020202020204" pitchFamily="34" charset="0"/>
              <a:buChar char="•"/>
            </a:pPr>
            <a:r>
              <a:rPr lang="en-CA" b="0" i="0" dirty="0">
                <a:solidFill>
                  <a:srgbClr val="D1D5DB"/>
                </a:solidFill>
                <a:effectLst/>
                <a:latin typeface="Söhne"/>
              </a:rPr>
              <a:t>Supported by Weinberg's argument in 1982 and experimental evidence at the time.</a:t>
            </a:r>
          </a:p>
          <a:p>
            <a:pPr algn="l">
              <a:buFont typeface="Arial" panose="020B0604020202020204" pitchFamily="34" charset="0"/>
              <a:buChar char="•"/>
            </a:pPr>
            <a:r>
              <a:rPr lang="en-CA" b="1" i="0" dirty="0">
                <a:solidFill>
                  <a:srgbClr val="D1D5DB"/>
                </a:solidFill>
                <a:effectLst/>
                <a:latin typeface="Söhne"/>
              </a:rPr>
              <a:t>Consideration for Thin Oxides: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For very thin oxides, potential barrier lowering due to image forces can be significant.</a:t>
            </a:r>
          </a:p>
          <a:p>
            <a:pPr marL="742950" lvl="1" indent="-285750" algn="l">
              <a:buFont typeface="Arial" panose="020B0604020202020204" pitchFamily="34" charset="0"/>
              <a:buChar char="•"/>
            </a:pPr>
            <a:r>
              <a:rPr lang="en-CA" b="0" i="0" dirty="0">
                <a:solidFill>
                  <a:srgbClr val="D1D5DB"/>
                </a:solidFill>
                <a:effectLst/>
                <a:latin typeface="Söhne"/>
              </a:rPr>
              <a:t>Recent results challenge the effectiveness of using an '‘effective’’ trapezoidal barrier to account for image force effects, suggesting potential modeling limitations [54].</a:t>
            </a:r>
          </a:p>
        </p:txBody>
      </p:sp>
      <p:sp>
        <p:nvSpPr>
          <p:cNvPr id="4" name="Slide Number Placeholder 3"/>
          <p:cNvSpPr>
            <a:spLocks noGrp="1"/>
          </p:cNvSpPr>
          <p:nvPr>
            <p:ph type="sldNum" sz="quarter" idx="5"/>
          </p:nvPr>
        </p:nvSpPr>
        <p:spPr/>
        <p:txBody>
          <a:bodyPr/>
          <a:lstStyle/>
          <a:p>
            <a:fld id="{002965F2-8D61-4881-9DFE-000DB37DC0AE}" type="slidenum">
              <a:rPr lang="en-IN" smtClean="0"/>
              <a:t>39</a:t>
            </a:fld>
            <a:endParaRPr lang="en-IN"/>
          </a:p>
        </p:txBody>
      </p:sp>
    </p:spTree>
    <p:extLst>
      <p:ext uri="{BB962C8B-B14F-4D97-AF65-F5344CB8AC3E}">
        <p14:creationId xmlns:p14="http://schemas.microsoft.com/office/powerpoint/2010/main" val="315562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Figure 1 presents a band model for a thin MOS structure, showcasing Fowler-</a:t>
            </a:r>
            <a:r>
              <a:rPr lang="en-CA" b="0" i="0" dirty="0" err="1">
                <a:solidFill>
                  <a:srgbClr val="D1D5DB"/>
                </a:solidFill>
                <a:effectLst/>
                <a:latin typeface="Söhne"/>
              </a:rPr>
              <a:t>Nordheim</a:t>
            </a:r>
            <a:r>
              <a:rPr lang="en-CA" b="0" i="0" dirty="0">
                <a:solidFill>
                  <a:srgbClr val="D1D5DB"/>
                </a:solidFill>
                <a:effectLst/>
                <a:latin typeface="Söhne"/>
              </a:rPr>
              <a:t> tunneling in the lower diagram. Recent findings on tunneling through thin MOS structures reveal a surprisingly well-defined chemical and electronic structure. Despite common skepticism regarding one-dimensional band models applied to extremely thin amorphous oxide layers, our study, focusing on Au/Cr/Si02/Si structures with oxide films in the 20-40 A thickness range, aligns with the ideal model.</a:t>
            </a:r>
          </a:p>
          <a:p>
            <a:pPr algn="l"/>
            <a:r>
              <a:rPr lang="en-CA" b="0" i="0" dirty="0">
                <a:solidFill>
                  <a:srgbClr val="D1D5DB"/>
                </a:solidFill>
                <a:effectLst/>
                <a:latin typeface="Söhne"/>
              </a:rPr>
              <a:t>Contrary to arguments about molecular layer uncertainty and nonuniformity in amorphous material, our MOS structures behave as predicted by the one-dimensional model. The tunneling characteristics are interpreted in four voltage regions, elucidated by Figure 1:</a:t>
            </a:r>
          </a:p>
          <a:p>
            <a:pPr algn="l">
              <a:buFont typeface="+mj-lt"/>
              <a:buAutoNum type="arabicPeriod"/>
            </a:pPr>
            <a:r>
              <a:rPr lang="en-CA" b="0" i="0" dirty="0">
                <a:solidFill>
                  <a:srgbClr val="D1D5DB"/>
                </a:solidFill>
                <a:effectLst/>
                <a:latin typeface="Söhne"/>
              </a:rPr>
              <a:t>At low fields (V &lt; 1.1 V), inelastic tunneling into surface states occurs.</a:t>
            </a:r>
          </a:p>
          <a:p>
            <a:pPr algn="l">
              <a:buFont typeface="+mj-lt"/>
              <a:buAutoNum type="arabicPeriod"/>
            </a:pPr>
            <a:r>
              <a:rPr lang="en-CA" b="0" i="0" dirty="0">
                <a:solidFill>
                  <a:srgbClr val="D1D5DB"/>
                </a:solidFill>
                <a:effectLst/>
                <a:latin typeface="Söhne"/>
              </a:rPr>
              <a:t>With V exceeding 1.1 V, inelastic tunneling continues into the indirect conduction band of silicon, leading to a rapid increase in current.</a:t>
            </a:r>
          </a:p>
          <a:p>
            <a:pPr algn="l">
              <a:buFont typeface="+mj-lt"/>
              <a:buAutoNum type="arabicPeriod"/>
            </a:pPr>
            <a:r>
              <a:rPr lang="en-CA" b="0" i="0" dirty="0">
                <a:solidFill>
                  <a:srgbClr val="D1D5DB"/>
                </a:solidFill>
                <a:effectLst/>
                <a:latin typeface="Söhne"/>
              </a:rPr>
              <a:t>When V1 surpasses 3.4 V, elastic tunneling occurs into the direct conduction band of silicon.</a:t>
            </a:r>
          </a:p>
          <a:p>
            <a:pPr algn="l">
              <a:buFont typeface="+mj-lt"/>
              <a:buAutoNum type="arabicPeriod"/>
            </a:pPr>
            <a:r>
              <a:rPr lang="en-CA" b="0" i="0" dirty="0">
                <a:solidFill>
                  <a:srgbClr val="D1D5DB"/>
                </a:solidFill>
                <a:effectLst/>
                <a:latin typeface="Söhne"/>
              </a:rPr>
              <a:t>At high fields (V1 &gt; 4.2 V), Fowler-</a:t>
            </a:r>
            <a:r>
              <a:rPr lang="en-CA" b="0" i="0" dirty="0" err="1">
                <a:solidFill>
                  <a:srgbClr val="D1D5DB"/>
                </a:solidFill>
                <a:effectLst/>
                <a:latin typeface="Söhne"/>
              </a:rPr>
              <a:t>Nordheim</a:t>
            </a:r>
            <a:r>
              <a:rPr lang="en-CA" b="0" i="0" dirty="0">
                <a:solidFill>
                  <a:srgbClr val="D1D5DB"/>
                </a:solidFill>
                <a:effectLst/>
                <a:latin typeface="Söhne"/>
              </a:rPr>
              <a:t> tunneling into the oxide conduction band is observed.</a:t>
            </a:r>
          </a:p>
          <a:p>
            <a:pPr algn="l"/>
            <a:r>
              <a:rPr lang="en-CA" b="0" i="0" dirty="0">
                <a:solidFill>
                  <a:srgbClr val="D1D5DB"/>
                </a:solidFill>
                <a:effectLst/>
                <a:latin typeface="Söhne"/>
              </a:rPr>
              <a:t>Analyzing results posed challenges, particularly in understanding the current-voltage dependence for inelastic tunneling (regions I and II) and defining the dispersion relation k(E) for electron wave attenuation in the oxide band gap. Research by Lewicki and others demonstrates that k(E) can be measured for MIM structures with trapezoidal energy barriers, offering valuable insights into tunneling mechanisms.</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4</a:t>
            </a:fld>
            <a:endParaRPr lang="en-IN"/>
          </a:p>
        </p:txBody>
      </p:sp>
    </p:spTree>
    <p:extLst>
      <p:ext uri="{BB962C8B-B14F-4D97-AF65-F5344CB8AC3E}">
        <p14:creationId xmlns:p14="http://schemas.microsoft.com/office/powerpoint/2010/main" val="3548359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Potential Barrier Lowering:</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When calculating tunneling current, the common practice is to disregard the potential barrier reduction in MOS structures due to image forces.</a:t>
            </a:r>
          </a:p>
          <a:p>
            <a:pPr marL="742950" lvl="1" indent="-285750" algn="l">
              <a:buFont typeface="Arial" panose="020B0604020202020204" pitchFamily="34" charset="0"/>
              <a:buChar char="•"/>
            </a:pPr>
            <a:r>
              <a:rPr lang="en-CA" b="1" i="0" dirty="0">
                <a:solidFill>
                  <a:srgbClr val="D1D5DB"/>
                </a:solidFill>
                <a:effectLst/>
                <a:latin typeface="Söhne"/>
              </a:rPr>
              <a:t>Weinberg's Reasoning (1982):</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Argued that for large barriers (like Si-SiO2), the image-force impact on barrier reduction is negligible.</a:t>
            </a:r>
          </a:p>
          <a:p>
            <a:pPr marL="1143000" lvl="2" indent="-228600" algn="l">
              <a:buFont typeface="Arial" panose="020B0604020202020204" pitchFamily="34" charset="0"/>
              <a:buChar char="•"/>
            </a:pPr>
            <a:r>
              <a:rPr lang="en-CA" b="0" i="0" dirty="0">
                <a:solidFill>
                  <a:srgbClr val="D1D5DB"/>
                </a:solidFill>
                <a:effectLst/>
                <a:latin typeface="Söhne"/>
              </a:rPr>
              <a:t>Supported by experimental data at that time.</a:t>
            </a:r>
          </a:p>
          <a:p>
            <a:pPr algn="l">
              <a:buFont typeface="Arial" panose="020B0604020202020204" pitchFamily="34" charset="0"/>
              <a:buChar char="•"/>
            </a:pPr>
            <a:r>
              <a:rPr lang="en-CA" b="1" i="0" dirty="0">
                <a:solidFill>
                  <a:srgbClr val="D1D5DB"/>
                </a:solidFill>
                <a:effectLst/>
                <a:latin typeface="Söhne"/>
              </a:rPr>
              <a:t>Thin Oxides Consideration: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In cases of very thin oxides, potential barrier reduction due to image forces can be significant.</a:t>
            </a:r>
          </a:p>
          <a:p>
            <a:pPr marL="742950" lvl="1" indent="-285750" algn="l">
              <a:buFont typeface="Arial" panose="020B0604020202020204" pitchFamily="34" charset="0"/>
              <a:buChar char="•"/>
            </a:pPr>
            <a:r>
              <a:rPr lang="en-CA" b="0" i="0" dirty="0">
                <a:solidFill>
                  <a:srgbClr val="D1D5DB"/>
                </a:solidFill>
                <a:effectLst/>
                <a:latin typeface="Söhne"/>
              </a:rPr>
              <a:t>To address image force effects, an "effective" trapezoidal barrier, lowered compared to the ideal one, has been introduced.</a:t>
            </a:r>
          </a:p>
          <a:p>
            <a:pPr algn="l">
              <a:buFont typeface="Arial" panose="020B0604020202020204" pitchFamily="34" charset="0"/>
              <a:buChar char="•"/>
            </a:pPr>
            <a:r>
              <a:rPr lang="en-CA" b="1" i="0" dirty="0">
                <a:solidFill>
                  <a:srgbClr val="D1D5DB"/>
                </a:solidFill>
                <a:effectLst/>
                <a:latin typeface="Söhne"/>
              </a:rPr>
              <a:t>Recent Findings: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Recent research challenges the efficacy of the "effective" barrier method.</a:t>
            </a:r>
          </a:p>
          <a:p>
            <a:pPr marL="742950" lvl="1" indent="-285750" algn="l">
              <a:buFont typeface="Arial" panose="020B0604020202020204" pitchFamily="34" charset="0"/>
              <a:buChar char="•"/>
            </a:pPr>
            <a:r>
              <a:rPr lang="en-CA" b="0" i="0" dirty="0">
                <a:solidFill>
                  <a:srgbClr val="D1D5DB"/>
                </a:solidFill>
                <a:effectLst/>
                <a:latin typeface="Söhne"/>
              </a:rPr>
              <a:t>Indicates that this approach might not accurately capture the tunneling current's dependency on the electric field.</a:t>
            </a:r>
          </a:p>
          <a:p>
            <a:pPr marL="742950" lvl="1" indent="-285750" algn="l">
              <a:buFont typeface="Arial" panose="020B0604020202020204" pitchFamily="34" charset="0"/>
              <a:buChar char="•"/>
            </a:pPr>
            <a:r>
              <a:rPr lang="en-CA" b="0" i="0" dirty="0">
                <a:solidFill>
                  <a:srgbClr val="D1D5DB"/>
                </a:solidFill>
                <a:effectLst/>
                <a:latin typeface="Söhne"/>
              </a:rPr>
              <a:t>Further studies are needed to precisely model the impact of potential barrier reduction on tunneling current in MOS systems with extremely thin oxide layers.</a:t>
            </a:r>
          </a:p>
        </p:txBody>
      </p:sp>
      <p:sp>
        <p:nvSpPr>
          <p:cNvPr id="4" name="Slide Number Placeholder 3"/>
          <p:cNvSpPr>
            <a:spLocks noGrp="1"/>
          </p:cNvSpPr>
          <p:nvPr>
            <p:ph type="sldNum" sz="quarter" idx="5"/>
          </p:nvPr>
        </p:nvSpPr>
        <p:spPr/>
        <p:txBody>
          <a:bodyPr/>
          <a:lstStyle/>
          <a:p>
            <a:fld id="{002965F2-8D61-4881-9DFE-000DB37DC0AE}" type="slidenum">
              <a:rPr lang="en-IN" smtClean="0"/>
              <a:t>40</a:t>
            </a:fld>
            <a:endParaRPr lang="en-IN"/>
          </a:p>
        </p:txBody>
      </p:sp>
    </p:spTree>
    <p:extLst>
      <p:ext uri="{BB962C8B-B14F-4D97-AF65-F5344CB8AC3E}">
        <p14:creationId xmlns:p14="http://schemas.microsoft.com/office/powerpoint/2010/main" val="627116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D1D5DB"/>
                </a:solidFill>
                <a:effectLst/>
                <a:latin typeface="Söhne"/>
              </a:rPr>
              <a:t>Compact MOS Models: Understanding Gate Current</a:t>
            </a:r>
            <a:endParaRPr lang="en-CA" b="0" i="0" dirty="0">
              <a:solidFill>
                <a:srgbClr val="D1D5DB"/>
              </a:solidFill>
              <a:effectLst/>
              <a:latin typeface="Söhne"/>
            </a:endParaRPr>
          </a:p>
          <a:p>
            <a:pPr algn="l">
              <a:buFont typeface="Arial" panose="020B0604020202020204" pitchFamily="34" charset="0"/>
              <a:buChar char="•"/>
            </a:pPr>
            <a:r>
              <a:rPr lang="en-CA" b="1" i="0" dirty="0">
                <a:solidFill>
                  <a:srgbClr val="D1D5DB"/>
                </a:solidFill>
                <a:effectLst/>
                <a:latin typeface="Söhne"/>
              </a:rPr>
              <a:t>BSIM4 Model Overview:</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Version 4.0.0 of the Berkeley Short-channel IGFET Model (BSIM) is widely used in circuit modeling.</a:t>
            </a:r>
          </a:p>
          <a:p>
            <a:pPr marL="742950" lvl="1" indent="-285750" algn="l">
              <a:buFont typeface="Arial" panose="020B0604020202020204" pitchFamily="34" charset="0"/>
              <a:buChar char="•"/>
            </a:pPr>
            <a:r>
              <a:rPr lang="en-CA" b="0" i="0" dirty="0">
                <a:solidFill>
                  <a:srgbClr val="D1D5DB"/>
                </a:solidFill>
                <a:effectLst/>
                <a:latin typeface="Söhne"/>
              </a:rPr>
              <a:t>It incorporates a comprehensive gate tunneling current model.</a:t>
            </a:r>
          </a:p>
          <a:p>
            <a:pPr algn="l">
              <a:buFont typeface="Arial" panose="020B0604020202020204" pitchFamily="34" charset="0"/>
              <a:buChar char="•"/>
            </a:pPr>
            <a:r>
              <a:rPr lang="en-CA" b="1" i="0" dirty="0">
                <a:solidFill>
                  <a:srgbClr val="D1D5DB"/>
                </a:solidFill>
                <a:effectLst/>
                <a:latin typeface="Söhne"/>
              </a:rPr>
              <a:t>Model Basis: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Based on Lee and Hu's semi-empirical model.</a:t>
            </a:r>
          </a:p>
          <a:p>
            <a:pPr marL="742950" lvl="1" indent="-285750" algn="l">
              <a:buFont typeface="Arial" panose="020B0604020202020204" pitchFamily="34" charset="0"/>
              <a:buChar char="•"/>
            </a:pPr>
            <a:r>
              <a:rPr lang="en-CA" b="0" i="0" dirty="0">
                <a:solidFill>
                  <a:srgbClr val="D1D5DB"/>
                </a:solidFill>
                <a:effectLst/>
                <a:latin typeface="Söhne"/>
              </a:rPr>
              <a:t>Offers a consistent formulation for various tunneling current components and mechanisms.</a:t>
            </a:r>
          </a:p>
          <a:p>
            <a:pPr algn="l">
              <a:buFont typeface="Arial" panose="020B0604020202020204" pitchFamily="34" charset="0"/>
              <a:buChar char="•"/>
            </a:pPr>
            <a:r>
              <a:rPr lang="en-CA" b="1" i="0" dirty="0">
                <a:solidFill>
                  <a:srgbClr val="D1D5DB"/>
                </a:solidFill>
                <a:effectLst/>
                <a:latin typeface="Söhne"/>
              </a:rPr>
              <a:t>Model Expression: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Each part and mechanism of the tunneling current is represented by a single expression in the model.</a:t>
            </a:r>
          </a:p>
          <a:p>
            <a:pPr marL="742950" lvl="1" indent="-285750" algn="l">
              <a:buFont typeface="Arial" panose="020B0604020202020204" pitchFamily="34" charset="0"/>
              <a:buChar char="•"/>
            </a:pPr>
            <a:r>
              <a:rPr lang="en-CA" b="0" i="0" dirty="0">
                <a:solidFill>
                  <a:srgbClr val="D1D5DB"/>
                </a:solidFill>
                <a:effectLst/>
                <a:latin typeface="Söhne"/>
              </a:rPr>
              <a:t>Factors in variables like current component, operating region, and tunneling process.</a:t>
            </a:r>
          </a:p>
          <a:p>
            <a:pPr marL="742950" lvl="1" indent="-285750" algn="l">
              <a:buFont typeface="Arial" panose="020B0604020202020204" pitchFamily="34" charset="0"/>
              <a:buChar char="•"/>
            </a:pPr>
            <a:r>
              <a:rPr lang="en-CA" b="0" i="0" dirty="0">
                <a:solidFill>
                  <a:srgbClr val="D1D5DB"/>
                </a:solidFill>
                <a:effectLst/>
                <a:latin typeface="Söhne"/>
              </a:rPr>
              <a:t>Provides expressions for both currents and current densities.</a:t>
            </a:r>
          </a:p>
          <a:p>
            <a:pPr algn="l">
              <a:buFont typeface="Arial" panose="020B0604020202020204" pitchFamily="34" charset="0"/>
              <a:buChar char="•"/>
            </a:pPr>
            <a:r>
              <a:rPr lang="en-CA" b="1" i="0" dirty="0">
                <a:solidFill>
                  <a:srgbClr val="D1D5DB"/>
                </a:solidFill>
                <a:effectLst/>
                <a:latin typeface="Söhne"/>
              </a:rPr>
              <a:t>Utilization: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Allows for a detailed understanding and analysis of gate tunneling current in MOS devices.</a:t>
            </a:r>
          </a:p>
          <a:p>
            <a:pPr marL="742950" lvl="1" indent="-285750" algn="l">
              <a:buFont typeface="Arial" panose="020B0604020202020204" pitchFamily="34" charset="0"/>
              <a:buChar char="•"/>
            </a:pPr>
            <a:r>
              <a:rPr lang="en-CA" b="0" i="0" dirty="0">
                <a:solidFill>
                  <a:srgbClr val="D1D5DB"/>
                </a:solidFill>
                <a:effectLst/>
                <a:latin typeface="Söhne"/>
              </a:rPr>
              <a:t>Valuable for accurate circuit simulations and performance predictions.</a:t>
            </a:r>
          </a:p>
          <a:p>
            <a:pPr algn="l">
              <a:buFont typeface="Arial" panose="020B0604020202020204" pitchFamily="34" charset="0"/>
              <a:buChar char="•"/>
            </a:pPr>
            <a:r>
              <a:rPr lang="en-CA" b="1" i="0" dirty="0">
                <a:solidFill>
                  <a:srgbClr val="D1D5DB"/>
                </a:solidFill>
                <a:effectLst/>
                <a:latin typeface="Söhne"/>
              </a:rPr>
              <a:t>Considerations: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Essential for engineers and researchers dealing with MOS device modeling and analysis.</a:t>
            </a:r>
          </a:p>
          <a:p>
            <a:pPr marL="742950" lvl="1" indent="-285750" algn="l">
              <a:buFont typeface="Arial" panose="020B0604020202020204" pitchFamily="34" charset="0"/>
              <a:buChar char="•"/>
            </a:pPr>
            <a:r>
              <a:rPr lang="en-CA" b="0" i="0" dirty="0">
                <a:solidFill>
                  <a:srgbClr val="D1D5DB"/>
                </a:solidFill>
                <a:effectLst/>
                <a:latin typeface="Söhne"/>
              </a:rPr>
              <a:t>Enhances the precision of simulations, especially in scenarios involving gate tunneling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dvEPSTI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dvEPSTI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where </a:t>
            </a:r>
            <a:r>
              <a:rPr lang="en-CA" sz="1800" dirty="0" err="1">
                <a:effectLst/>
                <a:latin typeface="AdvEPSTIM"/>
              </a:rPr>
              <a:t>Toxref</a:t>
            </a:r>
            <a:r>
              <a:rPr lang="en-CA" sz="1800" dirty="0">
                <a:effectLst/>
                <a:latin typeface="AdvEPSTIM"/>
              </a:rPr>
              <a:t> is a reference oxide thickness at which the parameters are extracted, </a:t>
            </a:r>
            <a:r>
              <a:rPr lang="en-CA" sz="1800" dirty="0" err="1">
                <a:effectLst/>
                <a:latin typeface="AdvEPSTIM"/>
              </a:rPr>
              <a:t>ntox</a:t>
            </a:r>
            <a:r>
              <a:rPr lang="en-CA" sz="1800" dirty="0">
                <a:effectLst/>
                <a:latin typeface="AdvEPSTIM"/>
              </a:rPr>
              <a:t> is a fitting parameter, </a:t>
            </a:r>
            <a:r>
              <a:rPr lang="en-CA" sz="1800" dirty="0" err="1">
                <a:effectLst/>
                <a:latin typeface="AdvEPSTIM"/>
              </a:rPr>
              <a:t>Vappl</a:t>
            </a:r>
            <a:r>
              <a:rPr lang="en-CA" sz="1800" dirty="0">
                <a:effectLst/>
                <a:latin typeface="AdvEPSTIM"/>
              </a:rPr>
              <a:t> is the applied voltage (which has a different meaning depending on the current component), and the function Vaux and the parameters </a:t>
            </a:r>
            <a:r>
              <a:rPr lang="en-CA" sz="1800" dirty="0">
                <a:effectLst/>
                <a:latin typeface="AdvPSMP10"/>
              </a:rPr>
              <a:t>a</a:t>
            </a:r>
            <a:r>
              <a:rPr lang="en-CA" sz="1800" dirty="0">
                <a:effectLst/>
                <a:latin typeface="AdvEPSTIM"/>
              </a:rPr>
              <a:t>, </a:t>
            </a:r>
            <a:r>
              <a:rPr lang="en-CA" sz="1800" dirty="0">
                <a:effectLst/>
                <a:latin typeface="AdvPSMP10"/>
              </a:rPr>
              <a:t>b</a:t>
            </a:r>
            <a:r>
              <a:rPr lang="en-CA" sz="1800" dirty="0">
                <a:effectLst/>
                <a:latin typeface="AdvEPSTIM"/>
              </a:rPr>
              <a:t>, </a:t>
            </a:r>
            <a:r>
              <a:rPr lang="en-CA" sz="1800" dirty="0">
                <a:effectLst/>
                <a:latin typeface="AdvPSMP10"/>
              </a:rPr>
              <a:t>c </a:t>
            </a:r>
            <a:r>
              <a:rPr lang="en-CA" sz="1800" dirty="0">
                <a:effectLst/>
                <a:latin typeface="AdvEPSTIM"/>
              </a:rPr>
              <a:t>and p depend on the tunnel- </a:t>
            </a:r>
            <a:r>
              <a:rPr lang="en-CA" sz="1800" dirty="0" err="1">
                <a:effectLst/>
                <a:latin typeface="AdvEPSTIM"/>
              </a:rPr>
              <a:t>ing</a:t>
            </a:r>
            <a:r>
              <a:rPr lang="en-CA" sz="1800" dirty="0">
                <a:effectLst/>
                <a:latin typeface="AdvEPSTIM"/>
              </a:rPr>
              <a:t> mechanism (ECB, EVB or HVB), the region of opera- </a:t>
            </a:r>
            <a:r>
              <a:rPr lang="en-CA" sz="1800" dirty="0" err="1">
                <a:effectLst/>
                <a:latin typeface="AdvEPSTIM"/>
              </a:rPr>
              <a:t>tion</a:t>
            </a:r>
            <a:r>
              <a:rPr lang="en-CA" sz="1800" dirty="0">
                <a:effectLst/>
                <a:latin typeface="AdvEPSTIM"/>
              </a:rPr>
              <a:t> (inversion, accumulation or depletion) and the current component (</a:t>
            </a:r>
            <a:r>
              <a:rPr lang="en-CA" sz="1800" dirty="0" err="1">
                <a:effectLst/>
                <a:latin typeface="AdvEPSTIM"/>
              </a:rPr>
              <a:t>Igb</a:t>
            </a:r>
            <a:r>
              <a:rPr lang="en-CA" sz="1800" dirty="0">
                <a:effectLst/>
                <a:latin typeface="AdvEPSTIM"/>
              </a:rPr>
              <a:t>, </a:t>
            </a:r>
            <a:r>
              <a:rPr lang="en-CA" sz="1800" dirty="0" err="1">
                <a:effectLst/>
                <a:latin typeface="AdvEPSTIM"/>
              </a:rPr>
              <a:t>Igc</a:t>
            </a:r>
            <a:r>
              <a:rPr lang="en-CA" sz="1800" dirty="0">
                <a:effectLst/>
                <a:latin typeface="AdvEPSTIM"/>
              </a:rPr>
              <a:t>, </a:t>
            </a:r>
            <a:r>
              <a:rPr lang="en-CA" sz="1800" dirty="0" err="1">
                <a:effectLst/>
                <a:latin typeface="AdvEPSTIM"/>
              </a:rPr>
              <a:t>Igs</a:t>
            </a:r>
            <a:r>
              <a:rPr lang="en-CA" sz="1800" dirty="0">
                <a:effectLst/>
                <a:latin typeface="AdvEPSTIM"/>
              </a:rPr>
              <a:t> or </a:t>
            </a:r>
            <a:r>
              <a:rPr lang="en-CA" sz="1800" dirty="0" err="1">
                <a:effectLst/>
                <a:latin typeface="AdvEPSTIM"/>
              </a:rPr>
              <a:t>Igd</a:t>
            </a:r>
            <a:r>
              <a:rPr lang="en-CA" sz="1800" dirty="0">
                <a:effectLst/>
                <a:latin typeface="AdvEPSTIM"/>
              </a:rPr>
              <a:t>). </a:t>
            </a:r>
            <a:r>
              <a:rPr lang="en-CA" sz="1800" dirty="0">
                <a:solidFill>
                  <a:srgbClr val="000066"/>
                </a:solidFill>
                <a:effectLst/>
                <a:latin typeface="AdvEPSTIM"/>
              </a:rPr>
              <a:t>Table 2 </a:t>
            </a:r>
            <a:r>
              <a:rPr lang="en-CA" sz="1800" dirty="0">
                <a:effectLst/>
                <a:latin typeface="AdvEPSTIM"/>
              </a:rPr>
              <a:t>shows the </a:t>
            </a:r>
            <a:r>
              <a:rPr lang="en-CA" sz="1800" dirty="0" err="1">
                <a:effectLst/>
                <a:latin typeface="AdvEPSTIM"/>
              </a:rPr>
              <a:t>parame</a:t>
            </a:r>
            <a:r>
              <a:rPr lang="en-CA" sz="1800" dirty="0">
                <a:effectLst/>
                <a:latin typeface="AdvEPSTIM"/>
              </a:rPr>
              <a:t>- </a:t>
            </a:r>
            <a:r>
              <a:rPr lang="en-CA" sz="1800" dirty="0" err="1">
                <a:effectLst/>
                <a:latin typeface="AdvEPSTIM"/>
              </a:rPr>
              <a:t>ter</a:t>
            </a:r>
            <a:r>
              <a:rPr lang="en-CA" sz="1800" dirty="0">
                <a:effectLst/>
                <a:latin typeface="AdvEPSTIM"/>
              </a:rPr>
              <a:t> values, as well as the definition of the auxiliary function Vaux and the applied voltage </a:t>
            </a:r>
            <a:r>
              <a:rPr lang="en-CA" sz="1800" dirty="0" err="1">
                <a:effectLst/>
                <a:latin typeface="AdvEPSTIM"/>
              </a:rPr>
              <a:t>Vappl</a:t>
            </a:r>
            <a:r>
              <a:rPr lang="en-CA" sz="1800" dirty="0">
                <a:effectLst/>
                <a:latin typeface="AdvEPSTIM"/>
              </a:rPr>
              <a:t>, for each operating re- </a:t>
            </a:r>
            <a:r>
              <a:rPr lang="en-CA" sz="1800" dirty="0" err="1">
                <a:effectLst/>
                <a:latin typeface="AdvEPSTIM"/>
              </a:rPr>
              <a:t>gion</a:t>
            </a:r>
            <a:r>
              <a:rPr lang="en-CA" sz="1800" dirty="0">
                <a:effectLst/>
                <a:latin typeface="AdvEPSTIM"/>
              </a:rPr>
              <a:t> and current component.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41</a:t>
            </a:fld>
            <a:endParaRPr lang="en-IN"/>
          </a:p>
        </p:txBody>
      </p:sp>
    </p:spTree>
    <p:extLst>
      <p:ext uri="{BB962C8B-B14F-4D97-AF65-F5344CB8AC3E}">
        <p14:creationId xmlns:p14="http://schemas.microsoft.com/office/powerpoint/2010/main" val="3799860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FFFFFF"/>
                </a:solidFill>
                <a:effectLst/>
                <a:latin typeface="Söhne"/>
              </a:rPr>
              <a:t>BSIM4 Model Considerations:</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Current Division:</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The BSIM4 model divides the gate-channel current into distinct components.</a:t>
            </a:r>
          </a:p>
          <a:p>
            <a:pPr marL="1143000" lvl="2" indent="-228600" algn="l">
              <a:buFont typeface="Arial" panose="020B0604020202020204" pitchFamily="34" charset="0"/>
              <a:buChar char="•"/>
            </a:pPr>
            <a:r>
              <a:rPr lang="en-CA" b="0" i="0" dirty="0">
                <a:solidFill>
                  <a:srgbClr val="FFFFFF"/>
                </a:solidFill>
                <a:effectLst/>
                <a:latin typeface="Söhne"/>
              </a:rPr>
              <a:t>Ensures a smooth transition from the triode region to the saturation zone.</a:t>
            </a:r>
          </a:p>
          <a:p>
            <a:pPr marL="1143000" lvl="2" indent="-228600" algn="l">
              <a:buFont typeface="Arial" panose="020B0604020202020204" pitchFamily="34" charset="0"/>
              <a:buChar char="•"/>
            </a:pPr>
            <a:r>
              <a:rPr lang="en-CA" b="0" i="0" dirty="0">
                <a:solidFill>
                  <a:srgbClr val="FFFFFF"/>
                </a:solidFill>
                <a:effectLst/>
                <a:latin typeface="Söhne"/>
              </a:rPr>
              <a:t>Accounts for depletion effects in the polysilicon region.</a:t>
            </a:r>
          </a:p>
          <a:p>
            <a:pPr algn="l">
              <a:buFont typeface="Arial" panose="020B0604020202020204" pitchFamily="34" charset="0"/>
              <a:buChar char="•"/>
            </a:pPr>
            <a:r>
              <a:rPr lang="en-CA" b="1" i="0" dirty="0">
                <a:solidFill>
                  <a:srgbClr val="FFFFFF"/>
                </a:solidFill>
                <a:effectLst/>
                <a:latin typeface="Söhne"/>
              </a:rPr>
              <a:t>Philips MOS Model 11 Overview:</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Surface Potential Formulation:</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Unlike threshold voltage-based models, it employs an explicit surface potential formulation.</a:t>
            </a:r>
          </a:p>
          <a:p>
            <a:pPr marL="1143000" lvl="2" indent="-228600" algn="l">
              <a:buFont typeface="Arial" panose="020B0604020202020204" pitchFamily="34" charset="0"/>
              <a:buChar char="•"/>
            </a:pPr>
            <a:r>
              <a:rPr lang="en-CA" b="0" i="0" dirty="0">
                <a:solidFill>
                  <a:srgbClr val="FFFFFF"/>
                </a:solidFill>
                <a:effectLst/>
                <a:latin typeface="Söhne"/>
              </a:rPr>
              <a:t>Does not consider tunneling current to be significant.</a:t>
            </a:r>
          </a:p>
          <a:p>
            <a:pPr marL="1143000" lvl="2" indent="-228600" algn="l">
              <a:buFont typeface="Arial" panose="020B0604020202020204" pitchFamily="34" charset="0"/>
              <a:buChar char="•"/>
            </a:pPr>
            <a:r>
              <a:rPr lang="en-CA" b="0" i="0" dirty="0">
                <a:solidFill>
                  <a:srgbClr val="FFFFFF"/>
                </a:solidFill>
                <a:effectLst/>
                <a:latin typeface="Söhne"/>
              </a:rPr>
              <a:t>Provides tunneling probabilities based on characteristics like oxide voltage and inversion layer charge.</a:t>
            </a:r>
          </a:p>
          <a:p>
            <a:pPr marL="742950" lvl="1" indent="-285750" algn="l">
              <a:buFont typeface="Arial" panose="020B0604020202020204" pitchFamily="34" charset="0"/>
              <a:buChar char="•"/>
            </a:pPr>
            <a:r>
              <a:rPr lang="en-CA" b="1" i="0" dirty="0">
                <a:solidFill>
                  <a:srgbClr val="FFFFFF"/>
                </a:solidFill>
                <a:effectLst/>
                <a:latin typeface="Söhne"/>
              </a:rPr>
              <a:t>Characteristics: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Tailored for specific scenarios where tunneling effects might not be dominant.</a:t>
            </a:r>
          </a:p>
          <a:p>
            <a:pPr marL="1143000" lvl="2" indent="-228600" algn="l">
              <a:buFont typeface="Arial" panose="020B0604020202020204" pitchFamily="34" charset="0"/>
              <a:buChar char="•"/>
            </a:pPr>
            <a:r>
              <a:rPr lang="en-CA" b="0" i="0" dirty="0">
                <a:solidFill>
                  <a:srgbClr val="FFFFFF"/>
                </a:solidFill>
                <a:effectLst/>
                <a:latin typeface="Söhne"/>
              </a:rPr>
              <a:t>Explicitly addresses surface potential, offering a unique perspective in MOS modeling.</a:t>
            </a:r>
          </a:p>
          <a:p>
            <a:pPr marL="1143000" lvl="2" indent="-228600" algn="l">
              <a:buFont typeface="Arial" panose="020B0604020202020204" pitchFamily="34" charset="0"/>
              <a:buChar char="•"/>
            </a:pPr>
            <a:r>
              <a:rPr lang="en-CA" b="0" i="0" dirty="0">
                <a:solidFill>
                  <a:srgbClr val="FFFFFF"/>
                </a:solidFill>
                <a:effectLst/>
                <a:latin typeface="Söhne"/>
              </a:rPr>
              <a:t>Useful in situations where a threshold voltage-centric approach may not be as accurate.</a:t>
            </a:r>
          </a:p>
        </p:txBody>
      </p:sp>
      <p:sp>
        <p:nvSpPr>
          <p:cNvPr id="4" name="Slide Number Placeholder 3"/>
          <p:cNvSpPr>
            <a:spLocks noGrp="1"/>
          </p:cNvSpPr>
          <p:nvPr>
            <p:ph type="sldNum" sz="quarter" idx="5"/>
          </p:nvPr>
        </p:nvSpPr>
        <p:spPr/>
        <p:txBody>
          <a:bodyPr/>
          <a:lstStyle/>
          <a:p>
            <a:fld id="{002965F2-8D61-4881-9DFE-000DB37DC0AE}" type="slidenum">
              <a:rPr lang="en-IN" smtClean="0"/>
              <a:t>42</a:t>
            </a:fld>
            <a:endParaRPr lang="en-IN"/>
          </a:p>
        </p:txBody>
      </p:sp>
    </p:spTree>
    <p:extLst>
      <p:ext uri="{BB962C8B-B14F-4D97-AF65-F5344CB8AC3E}">
        <p14:creationId xmlns:p14="http://schemas.microsoft.com/office/powerpoint/2010/main" val="1991485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FFFFFF"/>
                </a:solidFill>
                <a:effectLst/>
                <a:latin typeface="Söhne"/>
              </a:rPr>
              <a:t>Philips MOS Model 11 Tunneling Probability:</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Comprehensive Analysis: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The model offers tunneling probabilities for each tunneling component across various operational zones.</a:t>
            </a:r>
          </a:p>
          <a:p>
            <a:pPr marL="1143000" lvl="2" indent="-228600" algn="l">
              <a:buFont typeface="Arial" panose="020B0604020202020204" pitchFamily="34" charset="0"/>
              <a:buChar char="•"/>
            </a:pPr>
            <a:r>
              <a:rPr lang="en-CA" b="0" i="0" dirty="0">
                <a:solidFill>
                  <a:srgbClr val="FFFFFF"/>
                </a:solidFill>
                <a:effectLst/>
                <a:latin typeface="Söhne"/>
              </a:rPr>
              <a:t>Provides a detailed understanding of the dominant mechanisms influencing tunneling.</a:t>
            </a:r>
          </a:p>
          <a:p>
            <a:pPr algn="l">
              <a:buFont typeface="Arial" panose="020B0604020202020204" pitchFamily="34" charset="0"/>
              <a:buChar char="•"/>
            </a:pPr>
            <a:r>
              <a:rPr lang="en-CA" b="1" i="0" dirty="0">
                <a:solidFill>
                  <a:srgbClr val="FFFFFF"/>
                </a:solidFill>
                <a:effectLst/>
                <a:latin typeface="Söhne"/>
              </a:rPr>
              <a:t>Table 3: Dominant Current Components:</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0" i="0" dirty="0">
                <a:solidFill>
                  <a:srgbClr val="FFFFFF"/>
                </a:solidFill>
                <a:effectLst/>
                <a:latin typeface="Söhne"/>
              </a:rPr>
              <a:t>Summarizes the primary tunneling mechanisms considered in MOS Model 11 for each operational region.</a:t>
            </a:r>
          </a:p>
          <a:p>
            <a:pPr marL="742950" lvl="1" indent="-285750" algn="l">
              <a:buFont typeface="Arial" panose="020B0604020202020204" pitchFamily="34" charset="0"/>
              <a:buChar char="•"/>
            </a:pPr>
            <a:r>
              <a:rPr lang="en-CA" b="0" i="0" dirty="0">
                <a:solidFill>
                  <a:srgbClr val="FFFFFF"/>
                </a:solidFill>
                <a:effectLst/>
                <a:latin typeface="Söhne"/>
              </a:rPr>
              <a:t>Important to note that MOS Model 11 excludes consideration of electron valence band (EVB) tunneling.</a:t>
            </a:r>
          </a:p>
          <a:p>
            <a:pPr marL="742950" lvl="1" indent="-285750" algn="l">
              <a:buFont typeface="Arial" panose="020B0604020202020204" pitchFamily="34" charset="0"/>
              <a:buChar char="•"/>
            </a:pPr>
            <a:r>
              <a:rPr lang="en-CA" b="0" i="0" dirty="0">
                <a:solidFill>
                  <a:srgbClr val="FFFFFF"/>
                </a:solidFill>
                <a:effectLst/>
                <a:latin typeface="Söhne"/>
              </a:rPr>
              <a:t>Inversion gate-to-bulk current is not considered due to the exclusion of EVB tunneling in this model.</a:t>
            </a:r>
            <a:br>
              <a:rPr lang="en-CA" sz="1800" dirty="0">
                <a:effectLst/>
                <a:latin typeface="AdvEPSTIM"/>
              </a:rPr>
            </a:br>
            <a:br>
              <a:rPr lang="en-CA" sz="1800" dirty="0">
                <a:effectLst/>
                <a:latin typeface="AdvEPSTIM"/>
              </a:rPr>
            </a:br>
            <a:r>
              <a:rPr lang="en-CA" sz="1800" dirty="0">
                <a:effectLst/>
                <a:latin typeface="AdvEPSTIM"/>
              </a:rPr>
              <a:t>where Vox, </a:t>
            </a:r>
            <a:r>
              <a:rPr lang="en-CA" sz="1800" dirty="0" err="1">
                <a:effectLst/>
                <a:latin typeface="AdvPSMP10"/>
              </a:rPr>
              <a:t>v</a:t>
            </a:r>
            <a:r>
              <a:rPr lang="en-CA" sz="1800" dirty="0" err="1">
                <a:effectLst/>
                <a:latin typeface="AdvEPSTIM"/>
              </a:rPr>
              <a:t>B</a:t>
            </a:r>
            <a:r>
              <a:rPr lang="en-CA" sz="1800" dirty="0">
                <a:effectLst/>
                <a:latin typeface="AdvEPSTIM"/>
              </a:rPr>
              <a:t>, and B depend on the tunneling mechanism and region of operation. The expression for Vox &gt; </a:t>
            </a:r>
            <a:r>
              <a:rPr lang="en-CA" sz="1800" dirty="0" err="1">
                <a:effectLst/>
                <a:latin typeface="AdvPSMP10"/>
              </a:rPr>
              <a:t>v</a:t>
            </a:r>
            <a:r>
              <a:rPr lang="en-CA" sz="1800" dirty="0" err="1">
                <a:effectLst/>
                <a:latin typeface="AdvEPSTIM"/>
              </a:rPr>
              <a:t>B</a:t>
            </a:r>
            <a:r>
              <a:rPr lang="en-CA" sz="1800" dirty="0">
                <a:effectLst/>
                <a:latin typeface="AdvEPSTIM"/>
              </a:rPr>
              <a:t> </a:t>
            </a:r>
            <a:r>
              <a:rPr lang="en-CA" sz="1800" dirty="0" err="1">
                <a:effectLst/>
                <a:latin typeface="AdvEPSTIM"/>
              </a:rPr>
              <a:t>corre</a:t>
            </a:r>
            <a:r>
              <a:rPr lang="en-CA" sz="1800" dirty="0">
                <a:effectLst/>
                <a:latin typeface="AdvEPSTIM"/>
              </a:rPr>
              <a:t>- </a:t>
            </a:r>
            <a:r>
              <a:rPr lang="en-CA" sz="1800" dirty="0" err="1">
                <a:effectLst/>
                <a:latin typeface="AdvEPSTIM"/>
              </a:rPr>
              <a:t>sponds</a:t>
            </a:r>
            <a:r>
              <a:rPr lang="en-CA" sz="1800" dirty="0">
                <a:effectLst/>
                <a:latin typeface="AdvEPSTIM"/>
              </a:rPr>
              <a:t> to Fowler–</a:t>
            </a:r>
            <a:r>
              <a:rPr lang="en-CA" sz="1800" dirty="0" err="1">
                <a:effectLst/>
                <a:latin typeface="AdvEPSTIM"/>
              </a:rPr>
              <a:t>Nordheim</a:t>
            </a:r>
            <a:r>
              <a:rPr lang="en-CA" sz="1800" dirty="0">
                <a:effectLst/>
                <a:latin typeface="AdvEPSTIM"/>
              </a:rPr>
              <a:t> tunneling </a:t>
            </a:r>
            <a:r>
              <a:rPr lang="en-CA" sz="1800" dirty="0">
                <a:solidFill>
                  <a:srgbClr val="000066"/>
                </a:solidFill>
                <a:effectLst/>
                <a:latin typeface="AdvEPSTIM"/>
              </a:rPr>
              <a:t>(1)</a:t>
            </a:r>
            <a:r>
              <a:rPr lang="en-CA" sz="1800" dirty="0">
                <a:effectLst/>
                <a:latin typeface="AdvEPSTIM"/>
              </a:rPr>
              <a:t>, and the </a:t>
            </a:r>
            <a:r>
              <a:rPr lang="en-CA" sz="1800" dirty="0" err="1">
                <a:effectLst/>
                <a:latin typeface="AdvEPSTIM"/>
              </a:rPr>
              <a:t>expres</a:t>
            </a:r>
            <a:r>
              <a:rPr lang="en-CA" sz="1800" dirty="0">
                <a:effectLst/>
                <a:latin typeface="AdvEPSTIM"/>
              </a:rPr>
              <a:t>- </a:t>
            </a:r>
            <a:r>
              <a:rPr lang="en-CA" sz="1800" dirty="0" err="1">
                <a:effectLst/>
                <a:latin typeface="AdvEPSTIM"/>
              </a:rPr>
              <a:t>sion</a:t>
            </a:r>
            <a:r>
              <a:rPr lang="en-CA" sz="1800" dirty="0">
                <a:effectLst/>
                <a:latin typeface="AdvEPSTIM"/>
              </a:rPr>
              <a:t> for Vox &lt; </a:t>
            </a:r>
            <a:r>
              <a:rPr lang="en-CA" sz="1800" dirty="0" err="1">
                <a:effectLst/>
                <a:latin typeface="AdvPSMP10"/>
              </a:rPr>
              <a:t>v</a:t>
            </a:r>
            <a:r>
              <a:rPr lang="en-CA" sz="1800" dirty="0" err="1">
                <a:effectLst/>
                <a:latin typeface="AdvEPSTIM"/>
              </a:rPr>
              <a:t>B</a:t>
            </a:r>
            <a:r>
              <a:rPr lang="en-CA" sz="1800" dirty="0">
                <a:effectLst/>
                <a:latin typeface="AdvEPSTIM"/>
              </a:rPr>
              <a:t> is essentially the WKB direct tunneling probability with a triangular barrier for tunneling from a single energy level. </a:t>
            </a: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43</a:t>
            </a:fld>
            <a:endParaRPr lang="en-IN"/>
          </a:p>
        </p:txBody>
      </p:sp>
    </p:spTree>
    <p:extLst>
      <p:ext uri="{BB962C8B-B14F-4D97-AF65-F5344CB8AC3E}">
        <p14:creationId xmlns:p14="http://schemas.microsoft.com/office/powerpoint/2010/main" val="3812764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SP Model Overview:</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Nature of the Model:</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The SP model is a compact MOS model with a focus on surface potentials.</a:t>
            </a:r>
          </a:p>
          <a:p>
            <a:pPr marL="1143000" lvl="2" indent="-228600" algn="l">
              <a:buFont typeface="Arial" panose="020B0604020202020204" pitchFamily="34" charset="0"/>
              <a:buChar char="•"/>
            </a:pPr>
            <a:r>
              <a:rPr lang="en-CA" b="0" i="0" dirty="0">
                <a:solidFill>
                  <a:srgbClr val="D1D5DB"/>
                </a:solidFill>
                <a:effectLst/>
                <a:latin typeface="Söhne"/>
              </a:rPr>
              <a:t>It leverages equation (3) as the foundation for its gate current model.</a:t>
            </a:r>
          </a:p>
          <a:p>
            <a:pPr algn="l">
              <a:buFont typeface="Arial" panose="020B0604020202020204" pitchFamily="34" charset="0"/>
              <a:buChar char="•"/>
            </a:pPr>
            <a:r>
              <a:rPr lang="en-CA" b="1" i="0" dirty="0">
                <a:solidFill>
                  <a:srgbClr val="D1D5DB"/>
                </a:solidFill>
                <a:effectLst/>
                <a:latin typeface="Söhne"/>
              </a:rPr>
              <a:t>Simplified Tunneling Current Density:</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Assumption:</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The SP model assumes independence of the supply function and tunneling probability on energy.</a:t>
            </a:r>
          </a:p>
          <a:p>
            <a:pPr marL="742950" lvl="1" indent="-285750" algn="l">
              <a:buFont typeface="Arial" panose="020B0604020202020204" pitchFamily="34" charset="0"/>
              <a:buChar char="•"/>
            </a:pPr>
            <a:r>
              <a:rPr lang="en-CA" b="1" i="0" dirty="0">
                <a:solidFill>
                  <a:srgbClr val="D1D5DB"/>
                </a:solidFill>
                <a:effectLst/>
                <a:latin typeface="Söhne"/>
              </a:rPr>
              <a:t>Simplified Expression:</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This assumption allows for a simplified expression of the tunneling current density.</a:t>
            </a:r>
          </a:p>
          <a:p>
            <a:pPr algn="l">
              <a:buFont typeface="Arial" panose="020B0604020202020204" pitchFamily="34" charset="0"/>
              <a:buChar char="•"/>
            </a:pPr>
            <a:r>
              <a:rPr lang="en-CA" b="1" i="0" dirty="0">
                <a:solidFill>
                  <a:srgbClr val="D1D5DB"/>
                </a:solidFill>
                <a:effectLst/>
                <a:latin typeface="Söhne"/>
              </a:rPr>
              <a:t>Model Considerations: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Linearization Process: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The SP model linearizes the supply function and tunneling probability exponents.</a:t>
            </a:r>
          </a:p>
          <a:p>
            <a:pPr marL="1143000" lvl="2" indent="-228600" algn="l">
              <a:buFont typeface="Arial" panose="020B0604020202020204" pitchFamily="34" charset="0"/>
              <a:buChar char="•"/>
            </a:pPr>
            <a:r>
              <a:rPr lang="en-CA" b="0" i="0" dirty="0">
                <a:solidFill>
                  <a:srgbClr val="D1D5DB"/>
                </a:solidFill>
                <a:effectLst/>
                <a:latin typeface="Söhne"/>
              </a:rPr>
              <a:t>This linearization results in an approximate closed-form formula for the gate-channel current.</a:t>
            </a:r>
          </a:p>
          <a:p>
            <a:pPr marL="742950" lvl="1" indent="-285750" algn="l">
              <a:buFont typeface="Arial" panose="020B0604020202020204" pitchFamily="34" charset="0"/>
              <a:buChar char="•"/>
            </a:pPr>
            <a:r>
              <a:rPr lang="en-CA" b="1" i="0" dirty="0">
                <a:solidFill>
                  <a:srgbClr val="D1D5DB"/>
                </a:solidFill>
                <a:effectLst/>
                <a:latin typeface="Söhne"/>
              </a:rPr>
              <a:t>Overlap Currents: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Overlap currents are also considered in the SP model.</a:t>
            </a:r>
          </a:p>
          <a:p>
            <a:pPr marL="1143000" lvl="2" indent="-228600" algn="l">
              <a:buFont typeface="Arial" panose="020B0604020202020204" pitchFamily="34" charset="0"/>
              <a:buChar char="•"/>
            </a:pPr>
            <a:r>
              <a:rPr lang="en-CA" b="0" i="0" dirty="0">
                <a:solidFill>
                  <a:srgbClr val="D1D5DB"/>
                </a:solidFill>
                <a:effectLst/>
                <a:latin typeface="Söhne"/>
              </a:rPr>
              <a:t>Equations within the model address the division of gate-channel current.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44</a:t>
            </a:fld>
            <a:endParaRPr lang="en-IN"/>
          </a:p>
        </p:txBody>
      </p:sp>
    </p:spTree>
    <p:extLst>
      <p:ext uri="{BB962C8B-B14F-4D97-AF65-F5344CB8AC3E}">
        <p14:creationId xmlns:p14="http://schemas.microsoft.com/office/powerpoint/2010/main" val="3027508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err="1">
                <a:solidFill>
                  <a:srgbClr val="D1D5DB"/>
                </a:solidFill>
                <a:effectLst/>
                <a:latin typeface="Söhne"/>
              </a:rPr>
              <a:t>HiSIM</a:t>
            </a:r>
            <a:r>
              <a:rPr lang="en-CA" b="1" i="0" dirty="0">
                <a:solidFill>
                  <a:srgbClr val="D1D5DB"/>
                </a:solidFill>
                <a:effectLst/>
                <a:latin typeface="Söhne"/>
              </a:rPr>
              <a:t> Model Overview:</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Nature of the Model:</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The Hiroshima University STARC IGFET Model (</a:t>
            </a:r>
            <a:r>
              <a:rPr lang="en-CA" b="0" i="0" dirty="0" err="1">
                <a:solidFill>
                  <a:srgbClr val="D1D5DB"/>
                </a:solidFill>
                <a:effectLst/>
                <a:latin typeface="Söhne"/>
              </a:rPr>
              <a:t>HiSIM</a:t>
            </a:r>
            <a:r>
              <a:rPr lang="en-CA" b="0" i="0" dirty="0">
                <a:solidFill>
                  <a:srgbClr val="D1D5DB"/>
                </a:solidFill>
                <a:effectLst/>
                <a:latin typeface="Söhne"/>
              </a:rPr>
              <a:t>) is a compact model based on the drain current drift-diffusion approximation.</a:t>
            </a:r>
          </a:p>
          <a:p>
            <a:pPr marL="1143000" lvl="2" indent="-228600" algn="l">
              <a:buFont typeface="Arial" panose="020B0604020202020204" pitchFamily="34" charset="0"/>
              <a:buChar char="•"/>
            </a:pPr>
            <a:r>
              <a:rPr lang="en-CA" b="0" i="0" dirty="0">
                <a:solidFill>
                  <a:srgbClr val="D1D5DB"/>
                </a:solidFill>
                <a:effectLst/>
                <a:latin typeface="Söhne"/>
              </a:rPr>
              <a:t>It employs the surface potential at the source and drain sides for a detailed description of MOSFET features.</a:t>
            </a:r>
          </a:p>
          <a:p>
            <a:pPr algn="l">
              <a:buFont typeface="Arial" panose="020B0604020202020204" pitchFamily="34" charset="0"/>
              <a:buChar char="•"/>
            </a:pPr>
            <a:r>
              <a:rPr lang="en-CA" b="1" i="0" dirty="0">
                <a:solidFill>
                  <a:srgbClr val="D1D5DB"/>
                </a:solidFill>
                <a:effectLst/>
                <a:latin typeface="Söhne"/>
              </a:rPr>
              <a:t>Gate Current Model:</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Incorporating Band-to-Band Tunneling:</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err="1">
                <a:solidFill>
                  <a:srgbClr val="D1D5DB"/>
                </a:solidFill>
                <a:effectLst/>
                <a:latin typeface="Söhne"/>
              </a:rPr>
              <a:t>HiSIM's</a:t>
            </a:r>
            <a:r>
              <a:rPr lang="en-CA" b="0" i="0" dirty="0">
                <a:solidFill>
                  <a:srgbClr val="D1D5DB"/>
                </a:solidFill>
                <a:effectLst/>
                <a:latin typeface="Söhne"/>
              </a:rPr>
              <a:t> gate current model is based on band-to-band tunneling theory.</a:t>
            </a:r>
          </a:p>
          <a:p>
            <a:pPr marL="1143000" lvl="2" indent="-228600" algn="l">
              <a:buFont typeface="Arial" panose="020B0604020202020204" pitchFamily="34" charset="0"/>
              <a:buChar char="•"/>
            </a:pPr>
            <a:r>
              <a:rPr lang="en-CA" b="0" i="0" dirty="0">
                <a:solidFill>
                  <a:srgbClr val="D1D5DB"/>
                </a:solidFill>
                <a:effectLst/>
                <a:latin typeface="Söhne"/>
              </a:rPr>
              <a:t>Specifically, it considers only Electron Conduction Band (ECB) tunneling.</a:t>
            </a:r>
          </a:p>
          <a:p>
            <a:pPr algn="l">
              <a:buFont typeface="Arial" panose="020B0604020202020204" pitchFamily="34" charset="0"/>
              <a:buChar char="•"/>
            </a:pPr>
            <a:r>
              <a:rPr lang="en-CA" b="1" i="0" dirty="0">
                <a:solidFill>
                  <a:srgbClr val="D1D5DB"/>
                </a:solidFill>
                <a:effectLst/>
                <a:latin typeface="Söhne"/>
              </a:rPr>
              <a:t>Equation Components: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Parameters and Variables: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The equation includes factors like the energy gap of the bulk semiconductor, threshold voltage changes due to short-channel effects, and parameters GLEAK1, GLEAK2, and GLEAK3.</a:t>
            </a:r>
          </a:p>
          <a:p>
            <a:pPr algn="l">
              <a:buFont typeface="Arial" panose="020B0604020202020204" pitchFamily="34" charset="0"/>
              <a:buChar char="•"/>
            </a:pPr>
            <a:r>
              <a:rPr lang="en-CA" b="1" i="0" dirty="0">
                <a:solidFill>
                  <a:srgbClr val="D1D5DB"/>
                </a:solidFill>
                <a:effectLst/>
                <a:latin typeface="Söhne"/>
              </a:rPr>
              <a:t>Model Considerations: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Gate Current Partition:</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In </a:t>
            </a:r>
            <a:r>
              <a:rPr lang="en-CA" b="0" i="0" dirty="0" err="1">
                <a:solidFill>
                  <a:srgbClr val="D1D5DB"/>
                </a:solidFill>
                <a:effectLst/>
                <a:latin typeface="Söhne"/>
              </a:rPr>
              <a:t>HiSIM</a:t>
            </a:r>
            <a:r>
              <a:rPr lang="en-CA" b="0" i="0" dirty="0">
                <a:solidFill>
                  <a:srgbClr val="D1D5DB"/>
                </a:solidFill>
                <a:effectLst/>
                <a:latin typeface="Söhne"/>
              </a:rPr>
              <a:t>, formulas determine the partition of the gate current.</a:t>
            </a:r>
          </a:p>
          <a:p>
            <a:pPr marL="1143000" lvl="2" indent="-228600" algn="l">
              <a:buFont typeface="Arial" panose="020B0604020202020204" pitchFamily="34" charset="0"/>
              <a:buChar char="•"/>
            </a:pPr>
            <a:r>
              <a:rPr lang="en-CA" b="0" i="0" dirty="0">
                <a:solidFill>
                  <a:srgbClr val="D1D5DB"/>
                </a:solidFill>
                <a:effectLst/>
                <a:latin typeface="Söhne"/>
              </a:rPr>
              <a:t>Linear variations of tunneling current density along the channel are assumed, leading to analytical equations for source and drain components of the gate current.</a:t>
            </a:r>
          </a:p>
        </p:txBody>
      </p:sp>
      <p:sp>
        <p:nvSpPr>
          <p:cNvPr id="4" name="Slide Number Placeholder 3"/>
          <p:cNvSpPr>
            <a:spLocks noGrp="1"/>
          </p:cNvSpPr>
          <p:nvPr>
            <p:ph type="sldNum" sz="quarter" idx="5"/>
          </p:nvPr>
        </p:nvSpPr>
        <p:spPr/>
        <p:txBody>
          <a:bodyPr/>
          <a:lstStyle/>
          <a:p>
            <a:fld id="{002965F2-8D61-4881-9DFE-000DB37DC0AE}" type="slidenum">
              <a:rPr lang="en-IN" smtClean="0"/>
              <a:t>45</a:t>
            </a:fld>
            <a:endParaRPr lang="en-IN"/>
          </a:p>
        </p:txBody>
      </p:sp>
    </p:spTree>
    <p:extLst>
      <p:ext uri="{BB962C8B-B14F-4D97-AF65-F5344CB8AC3E}">
        <p14:creationId xmlns:p14="http://schemas.microsoft.com/office/powerpoint/2010/main" val="39586608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FFFFFF"/>
                </a:solidFill>
                <a:effectLst/>
                <a:latin typeface="Söhne"/>
              </a:rPr>
              <a:t>Equation Components:</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Threshold Voltage Shift (</a:t>
            </a:r>
            <a:r>
              <a:rPr lang="en-CA" b="1" i="0" dirty="0" err="1">
                <a:solidFill>
                  <a:srgbClr val="FFFFFF"/>
                </a:solidFill>
                <a:effectLst/>
                <a:latin typeface="Söhne"/>
              </a:rPr>
              <a:t>DVth</a:t>
            </a:r>
            <a:r>
              <a:rPr lang="en-CA" b="1" i="0" dirty="0">
                <a:solidFill>
                  <a:srgbClr val="FFFFFF"/>
                </a:solidFill>
                <a:effectLst/>
                <a:latin typeface="Söhne"/>
              </a:rPr>
              <a:t>):</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Represents the shift in threshold voltage due to short-channel effects concerning long-channel Vt.</a:t>
            </a:r>
          </a:p>
          <a:p>
            <a:pPr marL="742950" lvl="1" indent="-285750" algn="l">
              <a:buFont typeface="Arial" panose="020B0604020202020204" pitchFamily="34" charset="0"/>
              <a:buChar char="•"/>
            </a:pPr>
            <a:r>
              <a:rPr lang="en-CA" b="1" i="0" dirty="0">
                <a:solidFill>
                  <a:srgbClr val="FFFFFF"/>
                </a:solidFill>
                <a:effectLst/>
                <a:latin typeface="Söhne"/>
              </a:rPr>
              <a:t>Bulk Semiconductor Energy Gap (</a:t>
            </a:r>
            <a:r>
              <a:rPr lang="en-CA" b="1" i="0" dirty="0" err="1">
                <a:solidFill>
                  <a:srgbClr val="FFFFFF"/>
                </a:solidFill>
                <a:effectLst/>
                <a:latin typeface="Söhne"/>
              </a:rPr>
              <a:t>Eg</a:t>
            </a:r>
            <a:r>
              <a:rPr lang="en-CA" b="1" i="0" dirty="0">
                <a:solidFill>
                  <a:srgbClr val="FFFFFF"/>
                </a:solidFill>
                <a:effectLst/>
                <a:latin typeface="Söhne"/>
              </a:rPr>
              <a:t>):</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Signifies the energy gap of the bulk semiconductor.</a:t>
            </a:r>
          </a:p>
          <a:p>
            <a:pPr marL="742950" lvl="1" indent="-285750" algn="l">
              <a:buFont typeface="Arial" panose="020B0604020202020204" pitchFamily="34" charset="0"/>
              <a:buChar char="•"/>
            </a:pPr>
            <a:r>
              <a:rPr lang="en-CA" b="1" i="0" dirty="0">
                <a:solidFill>
                  <a:srgbClr val="FFFFFF"/>
                </a:solidFill>
                <a:effectLst/>
                <a:latin typeface="Söhne"/>
              </a:rPr>
              <a:t>Model Parameters: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GLEAK1, GLEAK2, and GLEAK3 are model parameters that contribute to the overall equation.</a:t>
            </a:r>
          </a:p>
          <a:p>
            <a:pPr algn="l">
              <a:buFont typeface="Arial" panose="020B0604020202020204" pitchFamily="34" charset="0"/>
              <a:buChar char="•"/>
            </a:pPr>
            <a:r>
              <a:rPr lang="en-CA" b="1" i="0" dirty="0">
                <a:solidFill>
                  <a:srgbClr val="FFFFFF"/>
                </a:solidFill>
                <a:effectLst/>
                <a:latin typeface="Söhne"/>
              </a:rPr>
              <a:t>Parameter Influence:</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GLEAK Parameters: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The values of GLEAK1, GLEAK2, and GLEAK3 play a crucial role in determining the characteristics of the </a:t>
            </a:r>
            <a:r>
              <a:rPr lang="en-CA" b="0" i="0" dirty="0" err="1">
                <a:solidFill>
                  <a:srgbClr val="FFFFFF"/>
                </a:solidFill>
                <a:effectLst/>
                <a:latin typeface="Söhne"/>
              </a:rPr>
              <a:t>HiSIM</a:t>
            </a:r>
            <a:r>
              <a:rPr lang="en-CA" b="0" i="0" dirty="0">
                <a:solidFill>
                  <a:srgbClr val="FFFFFF"/>
                </a:solidFill>
                <a:effectLst/>
                <a:latin typeface="Söhne"/>
              </a:rPr>
              <a:t> model.</a:t>
            </a:r>
          </a:p>
          <a:p>
            <a:pPr marL="1143000" lvl="2" indent="-228600" algn="l">
              <a:buFont typeface="Arial" panose="020B0604020202020204" pitchFamily="34" charset="0"/>
              <a:buChar char="•"/>
            </a:pPr>
            <a:r>
              <a:rPr lang="en-CA" b="0" i="0" dirty="0">
                <a:solidFill>
                  <a:srgbClr val="FFFFFF"/>
                </a:solidFill>
                <a:effectLst/>
                <a:latin typeface="Söhne"/>
              </a:rPr>
              <a:t>They influence how the gate current is modeled in response to different operational conditions and device configurations.</a:t>
            </a:r>
          </a:p>
          <a:p>
            <a:pPr algn="l"/>
            <a:endParaRPr lang="en-CA" b="0" i="0" dirty="0">
              <a:solidFill>
                <a:srgbClr val="FFFFFF"/>
              </a:solidFill>
              <a:effectLst/>
              <a:latin typeface="Inter"/>
            </a:endParaRPr>
          </a:p>
        </p:txBody>
      </p:sp>
      <p:sp>
        <p:nvSpPr>
          <p:cNvPr id="4" name="Slide Number Placeholder 3"/>
          <p:cNvSpPr>
            <a:spLocks noGrp="1"/>
          </p:cNvSpPr>
          <p:nvPr>
            <p:ph type="sldNum" sz="quarter" idx="5"/>
          </p:nvPr>
        </p:nvSpPr>
        <p:spPr/>
        <p:txBody>
          <a:bodyPr/>
          <a:lstStyle/>
          <a:p>
            <a:fld id="{002965F2-8D61-4881-9DFE-000DB37DC0AE}" type="slidenum">
              <a:rPr lang="en-IN" smtClean="0"/>
              <a:t>46</a:t>
            </a:fld>
            <a:endParaRPr lang="en-IN"/>
          </a:p>
        </p:txBody>
      </p:sp>
    </p:spTree>
    <p:extLst>
      <p:ext uri="{BB962C8B-B14F-4D97-AF65-F5344CB8AC3E}">
        <p14:creationId xmlns:p14="http://schemas.microsoft.com/office/powerpoint/2010/main" val="4053130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FFFFFF"/>
                </a:solidFill>
                <a:effectLst/>
                <a:latin typeface="Söhne"/>
              </a:rPr>
              <a:t>BSIM4:</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Model Overview:</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Berkeley Short-channel IGFET Model (BSIM4).</a:t>
            </a:r>
          </a:p>
          <a:p>
            <a:pPr marL="1143000" lvl="2" indent="-228600" algn="l">
              <a:buFont typeface="Arial" panose="020B0604020202020204" pitchFamily="34" charset="0"/>
              <a:buChar char="•"/>
            </a:pPr>
            <a:r>
              <a:rPr lang="en-CA" b="0" i="0" dirty="0">
                <a:solidFill>
                  <a:srgbClr val="FFFFFF"/>
                </a:solidFill>
                <a:effectLst/>
                <a:latin typeface="Söhne"/>
              </a:rPr>
              <a:t>Employs Lee and Hu's semi-empirical model for gate tunneling current.</a:t>
            </a:r>
          </a:p>
          <a:p>
            <a:pPr marL="742950" lvl="1" indent="-285750" algn="l">
              <a:buFont typeface="Arial" panose="020B0604020202020204" pitchFamily="34" charset="0"/>
              <a:buChar char="•"/>
            </a:pPr>
            <a:r>
              <a:rPr lang="en-CA" b="1" i="0" dirty="0">
                <a:solidFill>
                  <a:srgbClr val="FFFFFF"/>
                </a:solidFill>
                <a:effectLst/>
                <a:latin typeface="Söhne"/>
              </a:rPr>
              <a:t>Considerations: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Provides a consistent formulation for various tunneling current components and mechanisms.</a:t>
            </a:r>
          </a:p>
          <a:p>
            <a:pPr marL="1143000" lvl="2" indent="-228600" algn="l">
              <a:buFont typeface="Arial" panose="020B0604020202020204" pitchFamily="34" charset="0"/>
              <a:buChar char="•"/>
            </a:pPr>
            <a:r>
              <a:rPr lang="en-CA" b="0" i="0" dirty="0">
                <a:solidFill>
                  <a:srgbClr val="FFFFFF"/>
                </a:solidFill>
                <a:effectLst/>
                <a:latin typeface="Söhne"/>
              </a:rPr>
              <a:t>Represents each part and mechanism with a single expression.</a:t>
            </a:r>
          </a:p>
          <a:p>
            <a:pPr algn="l">
              <a:buFont typeface="Arial" panose="020B0604020202020204" pitchFamily="34" charset="0"/>
              <a:buChar char="•"/>
            </a:pPr>
            <a:r>
              <a:rPr lang="en-CA" b="1" i="0" dirty="0">
                <a:solidFill>
                  <a:srgbClr val="FFFFFF"/>
                </a:solidFill>
                <a:effectLst/>
                <a:latin typeface="Söhne"/>
              </a:rPr>
              <a:t>Philips MOS Model 11:</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Model Overview:</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Explicit surface potential formulation.</a:t>
            </a:r>
          </a:p>
          <a:p>
            <a:pPr marL="1143000" lvl="2" indent="-228600" algn="l">
              <a:buFont typeface="Arial" panose="020B0604020202020204" pitchFamily="34" charset="0"/>
              <a:buChar char="•"/>
            </a:pPr>
            <a:r>
              <a:rPr lang="en-CA" b="0" i="0" dirty="0">
                <a:solidFill>
                  <a:srgbClr val="FFFFFF"/>
                </a:solidFill>
                <a:effectLst/>
                <a:latin typeface="Söhne"/>
              </a:rPr>
              <a:t>Tunneling current is deemed unimportant.</a:t>
            </a:r>
          </a:p>
          <a:p>
            <a:pPr marL="742950" lvl="1" indent="-285750" algn="l">
              <a:buFont typeface="Arial" panose="020B0604020202020204" pitchFamily="34" charset="0"/>
              <a:buChar char="•"/>
            </a:pPr>
            <a:r>
              <a:rPr lang="en-CA" b="1" i="0" dirty="0">
                <a:solidFill>
                  <a:srgbClr val="FFFFFF"/>
                </a:solidFill>
                <a:effectLst/>
                <a:latin typeface="Söhne"/>
              </a:rPr>
              <a:t>Considerations: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Considers tunneling probabilities dependent on oxide voltage and inversion layer charge.</a:t>
            </a:r>
          </a:p>
          <a:p>
            <a:pPr marL="1143000" lvl="2" indent="-228600" algn="l">
              <a:buFont typeface="Arial" panose="020B0604020202020204" pitchFamily="34" charset="0"/>
              <a:buChar char="•"/>
            </a:pPr>
            <a:r>
              <a:rPr lang="en-CA" b="0" i="0" dirty="0">
                <a:solidFill>
                  <a:srgbClr val="FFFFFF"/>
                </a:solidFill>
                <a:effectLst/>
                <a:latin typeface="Söhne"/>
              </a:rPr>
              <a:t>Dominant tunneling mechanisms presented in Table 3.</a:t>
            </a:r>
          </a:p>
          <a:p>
            <a:pPr algn="l">
              <a:buFont typeface="Arial" panose="020B0604020202020204" pitchFamily="34" charset="0"/>
              <a:buChar char="•"/>
            </a:pPr>
            <a:r>
              <a:rPr lang="en-CA" b="1" i="0" dirty="0">
                <a:solidFill>
                  <a:srgbClr val="FFFFFF"/>
                </a:solidFill>
                <a:effectLst/>
                <a:latin typeface="Söhne"/>
              </a:rPr>
              <a:t>SP Model:</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Model Overview:</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Small MOS model based on surface potentials.</a:t>
            </a:r>
          </a:p>
          <a:p>
            <a:pPr marL="1143000" lvl="2" indent="-228600" algn="l">
              <a:buFont typeface="Arial" panose="020B0604020202020204" pitchFamily="34" charset="0"/>
              <a:buChar char="•"/>
            </a:pPr>
            <a:r>
              <a:rPr lang="en-CA" b="0" i="0" dirty="0">
                <a:solidFill>
                  <a:srgbClr val="FFFFFF"/>
                </a:solidFill>
                <a:effectLst/>
                <a:latin typeface="Söhne"/>
              </a:rPr>
              <a:t>Linearizes supply function and tunneling probability.</a:t>
            </a:r>
          </a:p>
          <a:p>
            <a:pPr marL="742950" lvl="1" indent="-285750" algn="l">
              <a:buFont typeface="Arial" panose="020B0604020202020204" pitchFamily="34" charset="0"/>
              <a:buChar char="•"/>
            </a:pPr>
            <a:r>
              <a:rPr lang="en-CA" b="1" i="0" dirty="0">
                <a:solidFill>
                  <a:srgbClr val="FFFFFF"/>
                </a:solidFill>
                <a:effectLst/>
                <a:latin typeface="Söhne"/>
              </a:rPr>
              <a:t>Considerations: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Expresses tunneling current density more simply.</a:t>
            </a:r>
          </a:p>
          <a:p>
            <a:pPr marL="1143000" lvl="2" indent="-228600" algn="l">
              <a:buFont typeface="Arial" panose="020B0604020202020204" pitchFamily="34" charset="0"/>
              <a:buChar char="•"/>
            </a:pPr>
            <a:r>
              <a:rPr lang="en-CA" b="0" i="0" dirty="0">
                <a:solidFill>
                  <a:srgbClr val="FFFFFF"/>
                </a:solidFill>
                <a:effectLst/>
                <a:latin typeface="Söhne"/>
              </a:rPr>
              <a:t>Models overlap currents and provides equations for gate-channel current division.</a:t>
            </a:r>
          </a:p>
          <a:p>
            <a:pPr algn="l">
              <a:buFont typeface="Arial" panose="020B0604020202020204" pitchFamily="34" charset="0"/>
              <a:buChar char="•"/>
            </a:pPr>
            <a:r>
              <a:rPr lang="en-CA" b="1" i="0" dirty="0" err="1">
                <a:solidFill>
                  <a:srgbClr val="FFFFFF"/>
                </a:solidFill>
                <a:effectLst/>
                <a:latin typeface="Söhne"/>
              </a:rPr>
              <a:t>HiSIM</a:t>
            </a:r>
            <a:r>
              <a:rPr lang="en-CA" b="1" i="0" dirty="0">
                <a:solidFill>
                  <a:srgbClr val="FFFFFF"/>
                </a:solidFill>
                <a:effectLst/>
                <a:latin typeface="Söhne"/>
              </a:rPr>
              <a:t>:</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Model Overview:</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Hiroshima University STARC IGFET Model (</a:t>
            </a:r>
            <a:r>
              <a:rPr lang="en-CA" b="0" i="0" dirty="0" err="1">
                <a:solidFill>
                  <a:srgbClr val="FFFFFF"/>
                </a:solidFill>
                <a:effectLst/>
                <a:latin typeface="Söhne"/>
              </a:rPr>
              <a:t>HiSIM</a:t>
            </a:r>
            <a:r>
              <a:rPr lang="en-CA" b="0" i="0" dirty="0">
                <a:solidFill>
                  <a:srgbClr val="FFFFFF"/>
                </a:solidFill>
                <a:effectLst/>
                <a:latin typeface="Söhne"/>
              </a:rPr>
              <a:t>).</a:t>
            </a:r>
          </a:p>
          <a:p>
            <a:pPr marL="1143000" lvl="2" indent="-228600" algn="l">
              <a:buFont typeface="Arial" panose="020B0604020202020204" pitchFamily="34" charset="0"/>
              <a:buChar char="•"/>
            </a:pPr>
            <a:r>
              <a:rPr lang="en-CA" b="0" i="0" dirty="0">
                <a:solidFill>
                  <a:srgbClr val="FFFFFF"/>
                </a:solidFill>
                <a:effectLst/>
                <a:latin typeface="Söhne"/>
              </a:rPr>
              <a:t>Based on the drain current drift-diffusion approximation.</a:t>
            </a:r>
          </a:p>
          <a:p>
            <a:pPr marL="742950" lvl="1" indent="-285750" algn="l">
              <a:buFont typeface="Arial" panose="020B0604020202020204" pitchFamily="34" charset="0"/>
              <a:buChar char="•"/>
            </a:pPr>
            <a:r>
              <a:rPr lang="en-CA" b="1" i="0" dirty="0">
                <a:solidFill>
                  <a:srgbClr val="FFFFFF"/>
                </a:solidFill>
                <a:effectLst/>
                <a:latin typeface="Söhne"/>
              </a:rPr>
              <a:t>Considerations: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Gate current model focuses solely on ECB tunneling.</a:t>
            </a:r>
          </a:p>
          <a:p>
            <a:pPr marL="1143000" lvl="2" indent="-228600" algn="l">
              <a:buFont typeface="Arial" panose="020B0604020202020204" pitchFamily="34" charset="0"/>
              <a:buChar char="•"/>
            </a:pPr>
            <a:r>
              <a:rPr lang="en-CA" b="0" i="0" dirty="0">
                <a:solidFill>
                  <a:srgbClr val="FFFFFF"/>
                </a:solidFill>
                <a:effectLst/>
                <a:latin typeface="Söhne"/>
              </a:rPr>
              <a:t>Partition of gate current based on formulas.</a:t>
            </a:r>
          </a:p>
          <a:p>
            <a:pPr algn="l">
              <a:buFont typeface="Arial" panose="020B0604020202020204" pitchFamily="34" charset="0"/>
              <a:buChar char="•"/>
            </a:pPr>
            <a:r>
              <a:rPr lang="en-CA" b="1" i="0" dirty="0">
                <a:solidFill>
                  <a:srgbClr val="FFFFFF"/>
                </a:solidFill>
                <a:effectLst/>
                <a:latin typeface="Söhne"/>
              </a:rPr>
              <a:t>Table 4: Comparison:</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Parameters Compared:</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Compares key aspects of tunneling current modeling in these four compact models.</a:t>
            </a:r>
          </a:p>
          <a:p>
            <a:pPr marL="742950" lvl="1" indent="-285750" algn="l">
              <a:buFont typeface="Arial" panose="020B0604020202020204" pitchFamily="34" charset="0"/>
              <a:buChar char="•"/>
            </a:pPr>
            <a:r>
              <a:rPr lang="en-CA" b="1" i="0" dirty="0">
                <a:solidFill>
                  <a:srgbClr val="FFFFFF"/>
                </a:solidFill>
                <a:effectLst/>
                <a:latin typeface="Söhne"/>
              </a:rPr>
              <a:t>Insights: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Highlights differences in approach, considerations, and focus areas for each model.</a:t>
            </a:r>
          </a:p>
          <a:p>
            <a:pPr marL="742950" lvl="1" indent="-285750" algn="l">
              <a:buFont typeface="Arial" panose="020B0604020202020204" pitchFamily="34" charset="0"/>
              <a:buChar char="•"/>
            </a:pPr>
            <a:r>
              <a:rPr lang="en-CA" b="1" i="0" dirty="0">
                <a:solidFill>
                  <a:srgbClr val="FFFFFF"/>
                </a:solidFill>
                <a:effectLst/>
                <a:latin typeface="Söhne"/>
              </a:rPr>
              <a:t>Use Case Implications: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Discusses potential implications for selecting a model based on specific simulation requirements or device characteristics.</a:t>
            </a:r>
          </a:p>
          <a:p>
            <a:pPr algn="l">
              <a:buFont typeface="Arial" panose="020B0604020202020204" pitchFamily="34" charset="0"/>
              <a:buChar char="•"/>
            </a:pPr>
            <a:r>
              <a:rPr lang="en-CA" b="1" i="0" dirty="0">
                <a:solidFill>
                  <a:srgbClr val="FFFFFF"/>
                </a:solidFill>
                <a:effectLst/>
                <a:latin typeface="Söhne"/>
              </a:rPr>
              <a:t>Conclusion:</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Decision Considerations: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Engineers and researchers should choose a model based on the specific needs and characteristics of their simulation or study.</a:t>
            </a:r>
          </a:p>
          <a:p>
            <a:pPr marL="742950" lvl="1" indent="-285750" algn="l">
              <a:buFont typeface="Arial" panose="020B0604020202020204" pitchFamily="34" charset="0"/>
              <a:buChar char="•"/>
            </a:pPr>
            <a:r>
              <a:rPr lang="en-CA" b="1" i="0" dirty="0">
                <a:solidFill>
                  <a:srgbClr val="FFFFFF"/>
                </a:solidFill>
                <a:effectLst/>
                <a:latin typeface="Söhne"/>
              </a:rPr>
              <a:t>Ongoing Research:</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Constant evolution in semiconductor technology may lead to further refinements in these models. Ongoing research and updates are essential for accurate device simulations.</a:t>
            </a:r>
          </a:p>
        </p:txBody>
      </p:sp>
      <p:sp>
        <p:nvSpPr>
          <p:cNvPr id="4" name="Slide Number Placeholder 3"/>
          <p:cNvSpPr>
            <a:spLocks noGrp="1"/>
          </p:cNvSpPr>
          <p:nvPr>
            <p:ph type="sldNum" sz="quarter" idx="5"/>
          </p:nvPr>
        </p:nvSpPr>
        <p:spPr/>
        <p:txBody>
          <a:bodyPr/>
          <a:lstStyle/>
          <a:p>
            <a:fld id="{002965F2-8D61-4881-9DFE-000DB37DC0AE}" type="slidenum">
              <a:rPr lang="en-IN" smtClean="0"/>
              <a:t>47</a:t>
            </a:fld>
            <a:endParaRPr lang="en-IN"/>
          </a:p>
        </p:txBody>
      </p:sp>
    </p:spTree>
    <p:extLst>
      <p:ext uri="{BB962C8B-B14F-4D97-AF65-F5344CB8AC3E}">
        <p14:creationId xmlns:p14="http://schemas.microsoft.com/office/powerpoint/2010/main" val="165713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effectLst/>
                <a:latin typeface="Söhne"/>
              </a:rPr>
              <a:t>Gate Tunneling Current </a:t>
            </a:r>
            <a:r>
              <a:rPr lang="en-CA" b="1" i="0" dirty="0" err="1">
                <a:effectLst/>
                <a:latin typeface="Söhne"/>
              </a:rPr>
              <a:t>Impact:</a:t>
            </a:r>
            <a:r>
              <a:rPr lang="en-CA" b="1" i="0" dirty="0" err="1">
                <a:solidFill>
                  <a:srgbClr val="D1D5DB"/>
                </a:solidFill>
                <a:effectLst/>
                <a:latin typeface="Söhne"/>
              </a:rPr>
              <a:t>Digital</a:t>
            </a:r>
            <a:r>
              <a:rPr lang="en-CA" b="1" i="0" dirty="0">
                <a:solidFill>
                  <a:srgbClr val="D1D5DB"/>
                </a:solidFill>
                <a:effectLst/>
                <a:latin typeface="Söhne"/>
              </a:rPr>
              <a:t> and Analog Circuit Performance:</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MOS devices in 1994 with a gate oxide thickness of 1.5 nm exhibited high tunneling current density.</a:t>
            </a:r>
          </a:p>
          <a:p>
            <a:pPr marL="742950" lvl="1" indent="-285750" algn="l">
              <a:buFont typeface="Arial" panose="020B0604020202020204" pitchFamily="34" charset="0"/>
              <a:buChar char="•"/>
            </a:pPr>
            <a:r>
              <a:rPr lang="en-CA" b="0" i="0" dirty="0">
                <a:solidFill>
                  <a:srgbClr val="D1D5DB"/>
                </a:solidFill>
                <a:effectLst/>
                <a:latin typeface="Söhne"/>
              </a:rPr>
              <a:t>Tolerance observed up to 1000 A/cm² in high-performance applications.</a:t>
            </a:r>
          </a:p>
          <a:p>
            <a:pPr algn="l">
              <a:buFont typeface="Arial" panose="020B0604020202020204" pitchFamily="34" charset="0"/>
              <a:buChar char="•"/>
            </a:pPr>
            <a:r>
              <a:rPr lang="en-CA" b="1" i="0" dirty="0">
                <a:solidFill>
                  <a:srgbClr val="D1D5DB"/>
                </a:solidFill>
                <a:effectLst/>
                <a:latin typeface="Söhne"/>
              </a:rPr>
              <a:t>Gate Oxide Thickness Requirements: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In low-power, memory, and analog circuit applications:</a:t>
            </a:r>
          </a:p>
          <a:p>
            <a:pPr marL="1143000" lvl="2" indent="-228600" algn="l">
              <a:buFont typeface="Arial" panose="020B0604020202020204" pitchFamily="34" charset="0"/>
              <a:buChar char="•"/>
            </a:pPr>
            <a:r>
              <a:rPr lang="en-CA" b="0" i="0" dirty="0">
                <a:solidFill>
                  <a:srgbClr val="D1D5DB"/>
                </a:solidFill>
                <a:effectLst/>
                <a:latin typeface="Söhne"/>
              </a:rPr>
              <a:t>Minimum gate oxide thickness of 1.8–2.6 nm may be necessary.</a:t>
            </a:r>
          </a:p>
          <a:p>
            <a:pPr algn="l">
              <a:buFont typeface="Arial" panose="020B0604020202020204" pitchFamily="34" charset="0"/>
              <a:buChar char="•"/>
            </a:pPr>
            <a:r>
              <a:rPr lang="en-CA" b="1" i="0" dirty="0">
                <a:solidFill>
                  <a:srgbClr val="D1D5DB"/>
                </a:solidFill>
                <a:effectLst/>
                <a:latin typeface="Söhne"/>
              </a:rPr>
              <a:t>Applications Affected:</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Sample-and-hold cells, CMOS logic, MOS RF, and analog circuits are impacted.</a:t>
            </a:r>
          </a:p>
          <a:p>
            <a:pPr algn="l">
              <a:buFont typeface="Arial" panose="020B0604020202020204" pitchFamily="34" charset="0"/>
              <a:buChar char="•"/>
            </a:pPr>
            <a:r>
              <a:rPr lang="en-CA" b="1" i="0" dirty="0">
                <a:solidFill>
                  <a:srgbClr val="D1D5DB"/>
                </a:solidFill>
                <a:effectLst/>
                <a:latin typeface="Söhne"/>
              </a:rPr>
              <a:t>Issues Introduced:</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Consequences include higher static power dissipation, voltage swing deviations, and effects on circuit characteristics.</a:t>
            </a:r>
          </a:p>
          <a:p>
            <a:pPr algn="l">
              <a:buFont typeface="Arial" panose="020B0604020202020204" pitchFamily="34" charset="0"/>
              <a:buChar char="•"/>
            </a:pPr>
            <a:r>
              <a:rPr lang="en-CA" b="1" i="0" dirty="0">
                <a:solidFill>
                  <a:srgbClr val="D1D5DB"/>
                </a:solidFill>
                <a:effectLst/>
                <a:latin typeface="Söhne"/>
              </a:rPr>
              <a:t>Further Investigation: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Understanding these factors requires in-depth investigation.</a:t>
            </a:r>
          </a:p>
          <a:p>
            <a:pPr marL="742950" lvl="1" indent="-285750" algn="l">
              <a:buFont typeface="Arial" panose="020B0604020202020204" pitchFamily="34" charset="0"/>
              <a:buChar char="•"/>
            </a:pPr>
            <a:r>
              <a:rPr lang="en-CA" b="0" i="0" dirty="0">
                <a:solidFill>
                  <a:srgbClr val="D1D5DB"/>
                </a:solidFill>
                <a:effectLst/>
                <a:latin typeface="Söhne"/>
              </a:rPr>
              <a:t>Constant research and analysis essential for optimizing performance and addressing challenges in various applications.</a:t>
            </a:r>
          </a:p>
          <a:p>
            <a:pPr algn="l">
              <a:buFont typeface="Arial" panose="020B0604020202020204" pitchFamily="34" charset="0"/>
              <a:buChar char="•"/>
            </a:pPr>
            <a:endParaRPr lang="en-CA" b="1" i="0" dirty="0">
              <a:solidFill>
                <a:srgbClr val="D1D5DB"/>
              </a:solidFill>
              <a:effectLst/>
              <a:latin typeface="Söhne"/>
            </a:endParaRPr>
          </a:p>
          <a:p>
            <a:pPr algn="l">
              <a:buFont typeface="Arial" panose="020B0604020202020204" pitchFamily="34" charset="0"/>
              <a:buChar char="•"/>
            </a:pPr>
            <a:endParaRPr lang="en-CA" b="1" i="0" dirty="0">
              <a:solidFill>
                <a:srgbClr val="D1D5DB"/>
              </a:solidFill>
              <a:effectLst/>
              <a:latin typeface="Söhne"/>
            </a:endParaRPr>
          </a:p>
          <a:p>
            <a:pPr algn="l">
              <a:buFont typeface="Arial" panose="020B0604020202020204" pitchFamily="34" charset="0"/>
              <a:buChar char="•"/>
            </a:pPr>
            <a:r>
              <a:rPr lang="en-CA" b="1" i="0" dirty="0">
                <a:solidFill>
                  <a:srgbClr val="D1D5DB"/>
                </a:solidFill>
                <a:effectLst/>
                <a:latin typeface="Söhne"/>
              </a:rPr>
              <a:t>Device Performance Implications: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1" dirty="0">
                <a:solidFill>
                  <a:srgbClr val="D1D5DB"/>
                </a:solidFill>
                <a:effectLst/>
                <a:latin typeface="Söhne"/>
              </a:rPr>
              <a:t>Digital and Analog Circuit Performance:</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MOS devices with a 1.5 nm gate oxide thickness in 1994 exhibited high tunneling current density.</a:t>
            </a:r>
          </a:p>
          <a:p>
            <a:pPr marL="1143000" lvl="2" indent="-228600" algn="l">
              <a:buFont typeface="Arial" panose="020B0604020202020204" pitchFamily="34" charset="0"/>
              <a:buChar char="•"/>
            </a:pPr>
            <a:r>
              <a:rPr lang="en-CA" b="0" i="0" dirty="0">
                <a:solidFill>
                  <a:srgbClr val="D1D5DB"/>
                </a:solidFill>
                <a:effectLst/>
                <a:latin typeface="Söhne"/>
              </a:rPr>
              <a:t>Tolerance observed up to 1000 A/cm² in high-performance applications despite concerns about heat and durability.</a:t>
            </a:r>
          </a:p>
          <a:p>
            <a:pPr algn="l">
              <a:buFont typeface="Arial" panose="020B0604020202020204" pitchFamily="34" charset="0"/>
              <a:buChar char="•"/>
            </a:pPr>
            <a:r>
              <a:rPr lang="en-CA" b="1" i="0" dirty="0">
                <a:solidFill>
                  <a:srgbClr val="D1D5DB"/>
                </a:solidFill>
                <a:effectLst/>
                <a:latin typeface="Söhne"/>
              </a:rPr>
              <a:t>Gate Oxide Thickness Requirements: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1" dirty="0">
                <a:solidFill>
                  <a:srgbClr val="D1D5DB"/>
                </a:solidFill>
                <a:effectLst/>
                <a:latin typeface="Söhne"/>
              </a:rPr>
              <a:t>Low-Power, Memory, and Analog Circuits: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Gate oxide thickness of 1.8–2.6 nm may be necessary for large-geometry devices or low gate currents in specific applications.</a:t>
            </a:r>
          </a:p>
          <a:p>
            <a:pPr algn="l">
              <a:buFont typeface="Arial" panose="020B0604020202020204" pitchFamily="34" charset="0"/>
              <a:buChar char="•"/>
            </a:pPr>
            <a:r>
              <a:rPr lang="en-CA" b="1" i="0" dirty="0">
                <a:solidFill>
                  <a:srgbClr val="D1D5DB"/>
                </a:solidFill>
                <a:effectLst/>
                <a:latin typeface="Söhne"/>
              </a:rPr>
              <a:t>Impacted Applications: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1" dirty="0">
                <a:solidFill>
                  <a:srgbClr val="D1D5DB"/>
                </a:solidFill>
                <a:effectLst/>
                <a:latin typeface="Söhne"/>
              </a:rPr>
              <a:t>Sample-and-Hold Cells, CMOS Logic, MOS RF, Analog Circuits: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Gate tunneling current affects various applications, leading to challenges like higher static power dissipation and voltage swing deviations.</a:t>
            </a:r>
          </a:p>
          <a:p>
            <a:pPr algn="l">
              <a:buFont typeface="Arial" panose="020B0604020202020204" pitchFamily="34" charset="0"/>
              <a:buChar char="•"/>
            </a:pPr>
            <a:r>
              <a:rPr lang="en-CA" b="1" i="0" dirty="0">
                <a:solidFill>
                  <a:srgbClr val="D1D5DB"/>
                </a:solidFill>
                <a:effectLst/>
                <a:latin typeface="Söhne"/>
              </a:rPr>
              <a:t>Investigation Importance:</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1" dirty="0">
                <a:solidFill>
                  <a:srgbClr val="D1D5DB"/>
                </a:solidFill>
                <a:effectLst/>
                <a:latin typeface="Söhne"/>
              </a:rPr>
              <a:t>Understanding Circuit Characteristics: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Further research needed to comprehensively understand the impact of gate tunneling current on circuit characteristics in various applications.</a:t>
            </a:r>
          </a:p>
          <a:p>
            <a:pPr algn="l">
              <a:buFont typeface="Arial" panose="020B0604020202020204" pitchFamily="34" charset="0"/>
              <a:buChar char="•"/>
            </a:pPr>
            <a:r>
              <a:rPr lang="en-CA" b="1" i="0" dirty="0">
                <a:solidFill>
                  <a:srgbClr val="D1D5DB"/>
                </a:solidFill>
                <a:effectLst/>
                <a:latin typeface="Söhne"/>
              </a:rPr>
              <a:t>Conclusion: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1" dirty="0">
                <a:solidFill>
                  <a:srgbClr val="D1D5DB"/>
                </a:solidFill>
                <a:effectLst/>
                <a:latin typeface="Söhne"/>
              </a:rPr>
              <a:t>Balancing Act:</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Engineers must balance the need for performance with considerations related to gate tunneling current, especially in applications with specific geometric or power requirements.</a:t>
            </a:r>
          </a:p>
          <a:p>
            <a:pPr marL="742950" lvl="1" indent="-285750" algn="l">
              <a:buFont typeface="Arial" panose="020B0604020202020204" pitchFamily="34" charset="0"/>
              <a:buChar char="•"/>
            </a:pPr>
            <a:r>
              <a:rPr lang="en-CA" b="0" i="1" dirty="0">
                <a:solidFill>
                  <a:srgbClr val="D1D5DB"/>
                </a:solidFill>
                <a:effectLst/>
                <a:latin typeface="Söhne"/>
              </a:rPr>
              <a:t>Continued Research:</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Ongoing investigations are crucial to unveil the intricacies of how gate tunneling current influences different types of circuits and devise strategies to mitigate its adverse effects.</a:t>
            </a:r>
          </a:p>
        </p:txBody>
      </p:sp>
      <p:sp>
        <p:nvSpPr>
          <p:cNvPr id="4" name="Slide Number Placeholder 3"/>
          <p:cNvSpPr>
            <a:spLocks noGrp="1"/>
          </p:cNvSpPr>
          <p:nvPr>
            <p:ph type="sldNum" sz="quarter" idx="5"/>
          </p:nvPr>
        </p:nvSpPr>
        <p:spPr/>
        <p:txBody>
          <a:bodyPr/>
          <a:lstStyle/>
          <a:p>
            <a:fld id="{002965F2-8D61-4881-9DFE-000DB37DC0AE}" type="slidenum">
              <a:rPr lang="en-IN" smtClean="0"/>
              <a:t>48</a:t>
            </a:fld>
            <a:endParaRPr lang="en-IN"/>
          </a:p>
        </p:txBody>
      </p:sp>
    </p:spTree>
    <p:extLst>
      <p:ext uri="{BB962C8B-B14F-4D97-AF65-F5344CB8AC3E}">
        <p14:creationId xmlns:p14="http://schemas.microsoft.com/office/powerpoint/2010/main" val="3818347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Illustration of CMOS Sample and Hold Circuit:</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Figure 20:</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Displays a CMOS sample-and-hold circuit.</a:t>
            </a:r>
          </a:p>
          <a:p>
            <a:pPr marL="1143000" lvl="2" indent="-228600" algn="l">
              <a:buFont typeface="Arial" panose="020B0604020202020204" pitchFamily="34" charset="0"/>
              <a:buChar char="•"/>
            </a:pPr>
            <a:r>
              <a:rPr lang="en-CA" b="0" i="0" dirty="0">
                <a:solidFill>
                  <a:srgbClr val="D1D5DB"/>
                </a:solidFill>
                <a:effectLst/>
                <a:latin typeface="Söhne"/>
              </a:rPr>
              <a:t>Highlights potential gate current leakage paths.</a:t>
            </a:r>
          </a:p>
          <a:p>
            <a:pPr algn="l">
              <a:buFont typeface="Arial" panose="020B0604020202020204" pitchFamily="34" charset="0"/>
              <a:buChar char="•"/>
            </a:pPr>
            <a:r>
              <a:rPr lang="en-CA" b="1" i="0" dirty="0">
                <a:solidFill>
                  <a:srgbClr val="D1D5DB"/>
                </a:solidFill>
                <a:effectLst/>
                <a:latin typeface="Söhne"/>
              </a:rPr>
              <a:t>Importance of Sample-and-Hold Cell:</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Primary Application:</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One of the first circuit applications affected by gate current leakage.</a:t>
            </a:r>
          </a:p>
          <a:p>
            <a:pPr marL="1143000" lvl="2" indent="-228600" algn="l">
              <a:buFont typeface="Arial" panose="020B0604020202020204" pitchFamily="34" charset="0"/>
              <a:buChar char="•"/>
            </a:pPr>
            <a:r>
              <a:rPr lang="en-CA" b="0" i="0" dirty="0">
                <a:solidFill>
                  <a:srgbClr val="D1D5DB"/>
                </a:solidFill>
                <a:effectLst/>
                <a:latin typeface="Söhne"/>
              </a:rPr>
              <a:t>Crucial for maintaining a constant voltage in the capacitor during the 'hold' phase.</a:t>
            </a:r>
          </a:p>
          <a:p>
            <a:pPr algn="l">
              <a:buFont typeface="Arial" panose="020B0604020202020204" pitchFamily="34" charset="0"/>
              <a:buChar char="•"/>
            </a:pPr>
            <a:r>
              <a:rPr lang="en-CA" b="1" i="0" dirty="0">
                <a:solidFill>
                  <a:srgbClr val="D1D5DB"/>
                </a:solidFill>
                <a:effectLst/>
                <a:latin typeface="Söhne"/>
              </a:rPr>
              <a:t>Effect of Gate Current on Circuit Operation: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During 'Hold' Phase:</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Voltage in the capacitor should remain constant.</a:t>
            </a:r>
          </a:p>
          <a:p>
            <a:pPr marL="1143000" lvl="2" indent="-228600" algn="l">
              <a:buFont typeface="Arial" panose="020B0604020202020204" pitchFamily="34" charset="0"/>
              <a:buChar char="•"/>
            </a:pPr>
            <a:r>
              <a:rPr lang="en-CA" b="0" i="0" dirty="0">
                <a:solidFill>
                  <a:srgbClr val="D1D5DB"/>
                </a:solidFill>
                <a:effectLst/>
                <a:latin typeface="Söhne"/>
              </a:rPr>
              <a:t>Gate current disrupts this, causing issues in maintaining stability.</a:t>
            </a:r>
          </a:p>
          <a:p>
            <a:pPr marL="742950" lvl="1" indent="-285750" algn="l">
              <a:buFont typeface="Arial" panose="020B0604020202020204" pitchFamily="34" charset="0"/>
              <a:buChar char="•"/>
            </a:pPr>
            <a:r>
              <a:rPr lang="en-CA" b="1" i="0" dirty="0">
                <a:solidFill>
                  <a:srgbClr val="D1D5DB"/>
                </a:solidFill>
                <a:effectLst/>
                <a:latin typeface="Söhne"/>
              </a:rPr>
              <a:t>Leakage Paths: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Current flows through source/drain overlap extensions of sampling transistors.</a:t>
            </a:r>
          </a:p>
          <a:p>
            <a:pPr marL="1143000" lvl="2" indent="-228600" algn="l">
              <a:buFont typeface="Arial" panose="020B0604020202020204" pitchFamily="34" charset="0"/>
              <a:buChar char="•"/>
            </a:pPr>
            <a:r>
              <a:rPr lang="en-CA" b="0" i="0" dirty="0">
                <a:solidFill>
                  <a:srgbClr val="D1D5DB"/>
                </a:solidFill>
                <a:effectLst/>
                <a:latin typeface="Söhne"/>
              </a:rPr>
              <a:t>Alternatively, it may flow through the gate of the transistor connected to the output for signal readout.</a:t>
            </a:r>
          </a:p>
          <a:p>
            <a:pPr algn="l">
              <a:buFont typeface="Arial" panose="020B0604020202020204" pitchFamily="34" charset="0"/>
              <a:buChar char="•"/>
            </a:pPr>
            <a:r>
              <a:rPr lang="en-CA" b="1" i="0" dirty="0">
                <a:solidFill>
                  <a:srgbClr val="D1D5DB"/>
                </a:solidFill>
                <a:effectLst/>
                <a:latin typeface="Söhne"/>
              </a:rPr>
              <a:t>Consequences and Applications: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Impact on A/D Converters: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Inability to hold charge affects applications like A/D converters.</a:t>
            </a:r>
          </a:p>
          <a:p>
            <a:pPr marL="1143000" lvl="2" indent="-228600" algn="l">
              <a:buFont typeface="Arial" panose="020B0604020202020204" pitchFamily="34" charset="0"/>
              <a:buChar char="•"/>
            </a:pPr>
            <a:r>
              <a:rPr lang="en-CA" b="0" i="0" dirty="0">
                <a:solidFill>
                  <a:srgbClr val="D1D5DB"/>
                </a:solidFill>
                <a:effectLst/>
                <a:latin typeface="Söhne"/>
              </a:rPr>
              <a:t>Necessitates a considerable increase in sampling frequency to compensate.</a:t>
            </a:r>
          </a:p>
          <a:p>
            <a:pPr algn="l">
              <a:buFont typeface="Arial" panose="020B0604020202020204" pitchFamily="34" charset="0"/>
              <a:buChar char="•"/>
            </a:pPr>
            <a:r>
              <a:rPr lang="en-CA" b="1" i="0" dirty="0">
                <a:solidFill>
                  <a:srgbClr val="D1D5DB"/>
                </a:solidFill>
                <a:effectLst/>
                <a:latin typeface="Söhne"/>
              </a:rPr>
              <a:t>Implications for Design and Frequency Considerations: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Design Considerations: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Designers must address gate current leakage in circuit designs.</a:t>
            </a:r>
          </a:p>
          <a:p>
            <a:pPr marL="742950" lvl="1" indent="-285750" algn="l">
              <a:buFont typeface="Arial" panose="020B0604020202020204" pitchFamily="34" charset="0"/>
              <a:buChar char="•"/>
            </a:pPr>
            <a:r>
              <a:rPr lang="en-CA" b="1" i="0" dirty="0">
                <a:solidFill>
                  <a:srgbClr val="D1D5DB"/>
                </a:solidFill>
                <a:effectLst/>
                <a:latin typeface="Söhne"/>
              </a:rPr>
              <a:t>Frequency Adjustments:</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Compensation strategies or increased sampling frequencies may be necessary to counter the effects of gate current in critical applications like A/D conversion.</a:t>
            </a:r>
          </a:p>
        </p:txBody>
      </p:sp>
      <p:sp>
        <p:nvSpPr>
          <p:cNvPr id="4" name="Slide Number Placeholder 3"/>
          <p:cNvSpPr>
            <a:spLocks noGrp="1"/>
          </p:cNvSpPr>
          <p:nvPr>
            <p:ph type="sldNum" sz="quarter" idx="5"/>
          </p:nvPr>
        </p:nvSpPr>
        <p:spPr/>
        <p:txBody>
          <a:bodyPr/>
          <a:lstStyle/>
          <a:p>
            <a:fld id="{002965F2-8D61-4881-9DFE-000DB37DC0AE}" type="slidenum">
              <a:rPr lang="en-IN" smtClean="0"/>
              <a:t>49</a:t>
            </a:fld>
            <a:endParaRPr lang="en-IN"/>
          </a:p>
        </p:txBody>
      </p:sp>
    </p:spTree>
    <p:extLst>
      <p:ext uri="{BB962C8B-B14F-4D97-AF65-F5344CB8AC3E}">
        <p14:creationId xmlns:p14="http://schemas.microsoft.com/office/powerpoint/2010/main" val="1450613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The development of Si MOSFET prototypes with gate lengths below 20 nm is a testament to ongoing advancements in Si nanotechnology. As channel lengths decrease, the significance of quantum processes such as size quantization and gate oxide tunneling becomes more pronounced.</a:t>
            </a:r>
          </a:p>
          <a:p>
            <a:pPr algn="l"/>
            <a:r>
              <a:rPr lang="en-CA" b="0" i="0" dirty="0">
                <a:solidFill>
                  <a:srgbClr val="D1D5DB"/>
                </a:solidFill>
                <a:effectLst/>
                <a:latin typeface="Söhne"/>
              </a:rPr>
              <a:t>Conventional CMOS transistors face limitations as dimensions and operating voltages decrease, driving continuous technological advancements. In modern CMOS technology, the gate oxide layer thickness, especially in the range of 1.2 - 1.5 nm for channel lengths shorter than 100 nm, plays a critical role.</a:t>
            </a:r>
          </a:p>
          <a:p>
            <a:pPr algn="l"/>
            <a:r>
              <a:rPr lang="en-CA" b="0" i="0" dirty="0">
                <a:solidFill>
                  <a:srgbClr val="D1D5DB"/>
                </a:solidFill>
                <a:effectLst/>
                <a:latin typeface="Söhne"/>
              </a:rPr>
              <a:t>Understanding contemporary semiconductor technologies is essential, given that gate leakage current, particularly through edge direct tunneling (EDT), significantly impacts off-state leakage and stability in Very Large Scale Integration (VLSI) circuits, especially in ultra-thin gate oxide domains.</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5</a:t>
            </a:fld>
            <a:endParaRPr lang="en-IN"/>
          </a:p>
        </p:txBody>
      </p:sp>
    </p:spTree>
    <p:extLst>
      <p:ext uri="{BB962C8B-B14F-4D97-AF65-F5344CB8AC3E}">
        <p14:creationId xmlns:p14="http://schemas.microsoft.com/office/powerpoint/2010/main" val="1380528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Illustration of CMOS Inverter Chain: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Figure 21:</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Displays a CMOS inverter chain.</a:t>
            </a:r>
          </a:p>
          <a:p>
            <a:pPr marL="1143000" lvl="2" indent="-228600" algn="l">
              <a:buFont typeface="Arial" panose="020B0604020202020204" pitchFamily="34" charset="0"/>
              <a:buChar char="•"/>
            </a:pPr>
            <a:r>
              <a:rPr lang="en-CA" b="0" i="0" dirty="0">
                <a:solidFill>
                  <a:srgbClr val="D1D5DB"/>
                </a:solidFill>
                <a:effectLst/>
                <a:latin typeface="Söhne"/>
              </a:rPr>
              <a:t>Illustrates the DC current flow between stages due to gate tunneling current.</a:t>
            </a:r>
          </a:p>
          <a:p>
            <a:pPr algn="l">
              <a:buFont typeface="Arial" panose="020B0604020202020204" pitchFamily="34" charset="0"/>
              <a:buChar char="•"/>
            </a:pPr>
            <a:r>
              <a:rPr lang="en-CA" b="1" i="0" dirty="0">
                <a:solidFill>
                  <a:srgbClr val="D1D5DB"/>
                </a:solidFill>
                <a:effectLst/>
                <a:latin typeface="Söhne"/>
              </a:rPr>
              <a:t>Significance of CMOS Inverter:</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Basic Building Block:</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Essential component of CMOS logic.</a:t>
            </a:r>
          </a:p>
          <a:p>
            <a:pPr marL="1143000" lvl="2" indent="-228600" algn="l">
              <a:buFont typeface="Arial" panose="020B0604020202020204" pitchFamily="34" charset="0"/>
              <a:buChar char="•"/>
            </a:pPr>
            <a:r>
              <a:rPr lang="en-CA" b="0" i="0" dirty="0">
                <a:solidFill>
                  <a:srgbClr val="D1D5DB"/>
                </a:solidFill>
                <a:effectLst/>
                <a:latin typeface="Söhne"/>
              </a:rPr>
              <a:t>Key features include low standby power consumption, high fan in/fan out, and good noise immunity.</a:t>
            </a:r>
          </a:p>
          <a:p>
            <a:pPr algn="l">
              <a:buFont typeface="Arial" panose="020B0604020202020204" pitchFamily="34" charset="0"/>
              <a:buChar char="•"/>
            </a:pPr>
            <a:r>
              <a:rPr lang="en-CA" b="1" i="0" dirty="0">
                <a:solidFill>
                  <a:srgbClr val="D1D5DB"/>
                </a:solidFill>
                <a:effectLst/>
                <a:latin typeface="Söhne"/>
              </a:rPr>
              <a:t>Impact of Gate Tunneling Current:</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Power Dissipation:</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Static power dissipation increases exponentially with decreasing oxide thickness.</a:t>
            </a:r>
          </a:p>
          <a:p>
            <a:pPr marL="1143000" lvl="2" indent="-228600" algn="l">
              <a:buFont typeface="Arial" panose="020B0604020202020204" pitchFamily="34" charset="0"/>
              <a:buChar char="•"/>
            </a:pPr>
            <a:r>
              <a:rPr lang="en-CA" b="0" i="0" dirty="0">
                <a:solidFill>
                  <a:srgbClr val="D1D5DB"/>
                </a:solidFill>
                <a:effectLst/>
                <a:latin typeface="Söhne"/>
              </a:rPr>
              <a:t>Thick-oxide technology has low static power dissipation compared to dynamic power dissipation.</a:t>
            </a:r>
          </a:p>
          <a:p>
            <a:pPr marL="742950" lvl="1" indent="-285750" algn="l">
              <a:buFont typeface="Arial" panose="020B0604020202020204" pitchFamily="34" charset="0"/>
              <a:buChar char="•"/>
            </a:pPr>
            <a:r>
              <a:rPr lang="en-CA" b="1" i="0" dirty="0">
                <a:solidFill>
                  <a:srgbClr val="D1D5DB"/>
                </a:solidFill>
                <a:effectLst/>
                <a:latin typeface="Söhne"/>
              </a:rPr>
              <a:t>Voltage Swing and Noise Margin:</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1" i="0" dirty="0">
                <a:solidFill>
                  <a:srgbClr val="D1D5DB"/>
                </a:solidFill>
                <a:effectLst/>
                <a:latin typeface="Söhne"/>
              </a:rPr>
              <a:t>Voltage Swing Impact:</a:t>
            </a:r>
            <a:endParaRPr lang="en-CA" b="0" i="0" dirty="0">
              <a:solidFill>
                <a:srgbClr val="D1D5DB"/>
              </a:solidFill>
              <a:effectLst/>
              <a:latin typeface="Söhne"/>
            </a:endParaRPr>
          </a:p>
          <a:p>
            <a:pPr marL="1600200" lvl="3" indent="-228600" algn="l">
              <a:buFont typeface="Arial" panose="020B0604020202020204" pitchFamily="34" charset="0"/>
              <a:buChar char="•"/>
            </a:pPr>
            <a:r>
              <a:rPr lang="en-CA" b="0" i="0" dirty="0">
                <a:solidFill>
                  <a:srgbClr val="D1D5DB"/>
                </a:solidFill>
                <a:effectLst/>
                <a:latin typeface="Söhne"/>
              </a:rPr>
              <a:t>Gate current in one stage, provided by the previous stage, causes a voltage drop in the channel along this current path.</a:t>
            </a:r>
          </a:p>
          <a:p>
            <a:pPr marL="1143000" lvl="2" indent="-228600" algn="l">
              <a:buFont typeface="Arial" panose="020B0604020202020204" pitchFamily="34" charset="0"/>
              <a:buChar char="•"/>
            </a:pPr>
            <a:r>
              <a:rPr lang="en-CA" b="1" i="0" dirty="0">
                <a:solidFill>
                  <a:srgbClr val="D1D5DB"/>
                </a:solidFill>
                <a:effectLst/>
                <a:latin typeface="Söhne"/>
              </a:rPr>
              <a:t>Noise Margin Degradation:</a:t>
            </a:r>
            <a:endParaRPr lang="en-CA" b="0" i="0" dirty="0">
              <a:solidFill>
                <a:srgbClr val="D1D5DB"/>
              </a:solidFill>
              <a:effectLst/>
              <a:latin typeface="Söhne"/>
            </a:endParaRPr>
          </a:p>
          <a:p>
            <a:pPr marL="1600200" lvl="3" indent="-228600" algn="l">
              <a:buFont typeface="Arial" panose="020B0604020202020204" pitchFamily="34" charset="0"/>
              <a:buChar char="•"/>
            </a:pPr>
            <a:r>
              <a:rPr lang="en-CA" b="0" i="0" dirty="0">
                <a:solidFill>
                  <a:srgbClr val="D1D5DB"/>
                </a:solidFill>
                <a:effectLst/>
                <a:latin typeface="Söhne"/>
              </a:rPr>
              <a:t>Logic low and high voltages deviate from supply source values, degrading the noise margin.</a:t>
            </a:r>
          </a:p>
          <a:p>
            <a:pPr marL="1143000" lvl="2" indent="-228600" algn="l">
              <a:buFont typeface="Arial" panose="020B0604020202020204" pitchFamily="34" charset="0"/>
              <a:buChar char="•"/>
            </a:pPr>
            <a:r>
              <a:rPr lang="en-CA" b="1" i="0" dirty="0">
                <a:solidFill>
                  <a:srgbClr val="D1D5DB"/>
                </a:solidFill>
                <a:effectLst/>
                <a:latin typeface="Söhne"/>
              </a:rPr>
              <a:t>Effect on Logic Levels:</a:t>
            </a:r>
            <a:endParaRPr lang="en-CA" b="0" i="0" dirty="0">
              <a:solidFill>
                <a:srgbClr val="D1D5DB"/>
              </a:solidFill>
              <a:effectLst/>
              <a:latin typeface="Söhne"/>
            </a:endParaRPr>
          </a:p>
          <a:p>
            <a:pPr marL="1600200" lvl="3" indent="-228600" algn="l">
              <a:buFont typeface="Arial" panose="020B0604020202020204" pitchFamily="34" charset="0"/>
              <a:buChar char="•"/>
            </a:pPr>
            <a:r>
              <a:rPr lang="en-CA" b="0" i="0" dirty="0">
                <a:solidFill>
                  <a:srgbClr val="D1D5DB"/>
                </a:solidFill>
                <a:effectLst/>
                <a:latin typeface="Söhne"/>
              </a:rPr>
              <a:t>Higher tunneling current in </a:t>
            </a:r>
            <a:r>
              <a:rPr lang="en-CA" b="0" i="0" dirty="0" err="1">
                <a:solidFill>
                  <a:srgbClr val="D1D5DB"/>
                </a:solidFill>
                <a:effectLst/>
                <a:latin typeface="Söhne"/>
              </a:rPr>
              <a:t>nMOS</a:t>
            </a:r>
            <a:r>
              <a:rPr lang="en-CA" b="0" i="0" dirty="0">
                <a:solidFill>
                  <a:srgbClr val="D1D5DB"/>
                </a:solidFill>
                <a:effectLst/>
                <a:latin typeface="Söhne"/>
              </a:rPr>
              <a:t> devices affects the 'high' logic level more than the 'low' level.</a:t>
            </a:r>
          </a:p>
          <a:p>
            <a:pPr algn="l">
              <a:buFont typeface="Arial" panose="020B0604020202020204" pitchFamily="34" charset="0"/>
              <a:buChar char="•"/>
            </a:pPr>
            <a:r>
              <a:rPr lang="en-CA" b="1" i="0" dirty="0">
                <a:solidFill>
                  <a:srgbClr val="D1D5DB"/>
                </a:solidFill>
                <a:effectLst/>
                <a:latin typeface="Söhne"/>
              </a:rPr>
              <a:t>Considerations for CMOS Logic Design: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1" i="0" dirty="0">
                <a:solidFill>
                  <a:srgbClr val="D1D5DB"/>
                </a:solidFill>
                <a:effectLst/>
                <a:latin typeface="Söhne"/>
              </a:rPr>
              <a:t>Voltage Stability:</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Designers must account for potential voltage deviations caused by gate tunneling current.</a:t>
            </a:r>
          </a:p>
          <a:p>
            <a:pPr marL="742950" lvl="1" indent="-285750" algn="l">
              <a:buFont typeface="Arial" panose="020B0604020202020204" pitchFamily="34" charset="0"/>
              <a:buChar char="•"/>
            </a:pPr>
            <a:r>
              <a:rPr lang="en-CA" b="1" i="0" dirty="0">
                <a:solidFill>
                  <a:srgbClr val="D1D5DB"/>
                </a:solidFill>
                <a:effectLst/>
                <a:latin typeface="Söhne"/>
              </a:rPr>
              <a:t>Tunneling Current Management:</a:t>
            </a:r>
            <a:endParaRPr lang="en-CA" b="0" i="0" dirty="0">
              <a:solidFill>
                <a:srgbClr val="D1D5DB"/>
              </a:solidFill>
              <a:effectLst/>
              <a:latin typeface="Söhne"/>
            </a:endParaRPr>
          </a:p>
          <a:p>
            <a:pPr marL="1143000" lvl="2" indent="-228600" algn="l">
              <a:buFont typeface="Arial" panose="020B0604020202020204" pitchFamily="34" charset="0"/>
              <a:buChar char="•"/>
            </a:pPr>
            <a:r>
              <a:rPr lang="en-CA" b="0" i="0" dirty="0">
                <a:solidFill>
                  <a:srgbClr val="D1D5DB"/>
                </a:solidFill>
                <a:effectLst/>
                <a:latin typeface="Söhne"/>
              </a:rPr>
              <a:t>Strategies for managing tunneling currents become critical in maintaining reliable CMOS logic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50</a:t>
            </a:fld>
            <a:endParaRPr lang="en-IN"/>
          </a:p>
        </p:txBody>
      </p:sp>
    </p:spTree>
    <p:extLst>
      <p:ext uri="{BB962C8B-B14F-4D97-AF65-F5344CB8AC3E}">
        <p14:creationId xmlns:p14="http://schemas.microsoft.com/office/powerpoint/2010/main" val="3077062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err="1">
                <a:solidFill>
                  <a:srgbClr val="FFFFFF"/>
                </a:solidFill>
                <a:effectLst/>
                <a:latin typeface="Söhne"/>
              </a:rPr>
              <a:t>verview</a:t>
            </a:r>
            <a:r>
              <a:rPr lang="en-CA" b="1" i="0" dirty="0">
                <a:solidFill>
                  <a:srgbClr val="FFFFFF"/>
                </a:solidFill>
                <a:effectLst/>
                <a:latin typeface="Söhne"/>
              </a:rPr>
              <a:t> of Noise in Electronic Circuits:</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Digital, Analog, and RF Applications: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Noise is a significant concern in electronic circuits across various applications:</a:t>
            </a:r>
          </a:p>
          <a:p>
            <a:pPr marL="1600200" lvl="3" indent="-228600" algn="l">
              <a:buFont typeface="Arial" panose="020B0604020202020204" pitchFamily="34" charset="0"/>
              <a:buChar char="•"/>
            </a:pPr>
            <a:r>
              <a:rPr lang="en-CA" b="0" i="0" dirty="0">
                <a:solidFill>
                  <a:srgbClr val="FFFFFF"/>
                </a:solidFill>
                <a:effectLst/>
                <a:latin typeface="Söhne"/>
              </a:rPr>
              <a:t>Affects bit errors in logic circuits.</a:t>
            </a:r>
          </a:p>
          <a:p>
            <a:pPr marL="1600200" lvl="3" indent="-228600" algn="l">
              <a:buFont typeface="Arial" panose="020B0604020202020204" pitchFamily="34" charset="0"/>
              <a:buChar char="•"/>
            </a:pPr>
            <a:r>
              <a:rPr lang="en-CA" b="0" i="0" dirty="0">
                <a:solidFill>
                  <a:srgbClr val="FFFFFF"/>
                </a:solidFill>
                <a:effectLst/>
                <a:latin typeface="Söhne"/>
              </a:rPr>
              <a:t>Establishes the lower bound of the dynamic range in analog and radiofrequency (RF) systems.</a:t>
            </a:r>
          </a:p>
          <a:p>
            <a:pPr algn="l">
              <a:buFont typeface="Arial" panose="020B0604020202020204" pitchFamily="34" charset="0"/>
              <a:buChar char="•"/>
            </a:pPr>
            <a:r>
              <a:rPr lang="en-CA" b="1" i="0" dirty="0">
                <a:solidFill>
                  <a:srgbClr val="FFFFFF"/>
                </a:solidFill>
                <a:effectLst/>
                <a:latin typeface="Söhne"/>
              </a:rPr>
              <a:t>Gate Tunneling Current and Additional Noise Sources:</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Large Devices Introduce Noise:</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Large gate tunneling current MOS devices bring additional noise sources.</a:t>
            </a:r>
          </a:p>
          <a:p>
            <a:pPr marL="742950" lvl="1" indent="-285750" algn="l">
              <a:buFont typeface="Arial" panose="020B0604020202020204" pitchFamily="34" charset="0"/>
              <a:buChar char="•"/>
            </a:pPr>
            <a:r>
              <a:rPr lang="en-CA" b="1" i="0" dirty="0">
                <a:solidFill>
                  <a:srgbClr val="FFFFFF"/>
                </a:solidFill>
                <a:effectLst/>
                <a:latin typeface="Söhne"/>
              </a:rPr>
              <a:t>Types of Noise Introduced:</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1" i="0" dirty="0">
                <a:solidFill>
                  <a:srgbClr val="FFFFFF"/>
                </a:solidFill>
                <a:effectLst/>
                <a:latin typeface="Söhne"/>
              </a:rPr>
              <a:t>Low-Frequency Noise:</a:t>
            </a:r>
            <a:endParaRPr lang="en-CA" b="0" i="0" dirty="0">
              <a:solidFill>
                <a:srgbClr val="FFFFFF"/>
              </a:solidFill>
              <a:effectLst/>
              <a:latin typeface="Söhne"/>
            </a:endParaRPr>
          </a:p>
          <a:p>
            <a:pPr marL="1600200" lvl="3" indent="-228600" algn="l">
              <a:buFont typeface="Arial" panose="020B0604020202020204" pitchFamily="34" charset="0"/>
              <a:buChar char="•"/>
            </a:pPr>
            <a:r>
              <a:rPr lang="en-CA" b="0" i="0" dirty="0">
                <a:solidFill>
                  <a:srgbClr val="FFFFFF"/>
                </a:solidFill>
                <a:effectLst/>
                <a:latin typeface="Söhne"/>
              </a:rPr>
              <a:t>Exhibits an approximate 1/f dependency.</a:t>
            </a:r>
          </a:p>
          <a:p>
            <a:pPr marL="1143000" lvl="2" indent="-228600" algn="l">
              <a:buFont typeface="Arial" panose="020B0604020202020204" pitchFamily="34" charset="0"/>
              <a:buChar char="•"/>
            </a:pPr>
            <a:r>
              <a:rPr lang="en-CA" b="1" i="0" dirty="0">
                <a:solidFill>
                  <a:srgbClr val="FFFFFF"/>
                </a:solidFill>
                <a:effectLst/>
                <a:latin typeface="Söhne"/>
              </a:rPr>
              <a:t>Shot Noise:</a:t>
            </a:r>
            <a:endParaRPr lang="en-CA" b="0" i="0" dirty="0">
              <a:solidFill>
                <a:srgbClr val="FFFFFF"/>
              </a:solidFill>
              <a:effectLst/>
              <a:latin typeface="Söhne"/>
            </a:endParaRPr>
          </a:p>
          <a:p>
            <a:pPr marL="1600200" lvl="3" indent="-228600" algn="l">
              <a:buFont typeface="Arial" panose="020B0604020202020204" pitchFamily="34" charset="0"/>
              <a:buChar char="•"/>
            </a:pPr>
            <a:r>
              <a:rPr lang="en-CA" b="0" i="0" dirty="0">
                <a:solidFill>
                  <a:srgbClr val="FFFFFF"/>
                </a:solidFill>
                <a:effectLst/>
                <a:latin typeface="Söhne"/>
              </a:rPr>
              <a:t>Features a frequency-independent spectral density.</a:t>
            </a:r>
          </a:p>
          <a:p>
            <a:pPr algn="l">
              <a:buFont typeface="Arial" panose="020B0604020202020204" pitchFamily="34" charset="0"/>
              <a:buChar char="•"/>
            </a:pPr>
            <a:r>
              <a:rPr lang="en-CA" b="1" i="0" dirty="0">
                <a:solidFill>
                  <a:srgbClr val="FFFFFF"/>
                </a:solidFill>
                <a:effectLst/>
                <a:latin typeface="Söhne"/>
              </a:rPr>
              <a:t>Ramifications of Gate Current Low-Frequency Noise:</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Significant Ramifications:</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At low frequencies, gate current low-frequency noise has noteworthy consequences.</a:t>
            </a:r>
          </a:p>
          <a:p>
            <a:pPr marL="742950" lvl="1" indent="-285750" algn="l">
              <a:buFont typeface="Arial" panose="020B0604020202020204" pitchFamily="34" charset="0"/>
              <a:buChar char="•"/>
            </a:pPr>
            <a:r>
              <a:rPr lang="en-CA" b="1" i="0" dirty="0">
                <a:solidFill>
                  <a:srgbClr val="FFFFFF"/>
                </a:solidFill>
                <a:effectLst/>
                <a:latin typeface="Söhne"/>
              </a:rPr>
              <a:t>Link to Trap-Related Phenomena:</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Linked to trap-related phenomena like trap-assisted tunneling or local oscillations of tunneling probability.</a:t>
            </a:r>
          </a:p>
          <a:p>
            <a:pPr marL="742950" lvl="1" indent="-285750" algn="l">
              <a:buFont typeface="Arial" panose="020B0604020202020204" pitchFamily="34" charset="0"/>
              <a:buChar char="•"/>
            </a:pPr>
            <a:r>
              <a:rPr lang="en-CA" b="1" i="0" dirty="0">
                <a:solidFill>
                  <a:srgbClr val="FFFFFF"/>
                </a:solidFill>
                <a:effectLst/>
                <a:latin typeface="Söhne"/>
              </a:rPr>
              <a:t>Potential Impact on Drain Current Noise:</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This phenomena might also impact drain current noise.</a:t>
            </a:r>
          </a:p>
          <a:p>
            <a:pPr algn="l">
              <a:buFont typeface="Arial" panose="020B0604020202020204" pitchFamily="34" charset="0"/>
              <a:buChar char="•"/>
            </a:pPr>
            <a:r>
              <a:rPr lang="en-CA" b="1" i="0" dirty="0">
                <a:solidFill>
                  <a:srgbClr val="FFFFFF"/>
                </a:solidFill>
                <a:effectLst/>
                <a:latin typeface="Söhne"/>
              </a:rPr>
              <a:t>Implications for Circuit Design:</a:t>
            </a:r>
            <a:endParaRPr lang="en-CA" b="0" i="0" dirty="0">
              <a:solidFill>
                <a:srgbClr val="FFFFFF"/>
              </a:solidFill>
              <a:effectLst/>
              <a:latin typeface="Söhne"/>
            </a:endParaRPr>
          </a:p>
          <a:p>
            <a:pPr marL="742950" lvl="1" indent="-285750" algn="l">
              <a:buFont typeface="Arial" panose="020B0604020202020204" pitchFamily="34" charset="0"/>
              <a:buChar char="•"/>
            </a:pPr>
            <a:r>
              <a:rPr lang="en-CA" b="1" i="0" dirty="0">
                <a:solidFill>
                  <a:srgbClr val="FFFFFF"/>
                </a:solidFill>
                <a:effectLst/>
                <a:latin typeface="Söhne"/>
              </a:rPr>
              <a:t>Consideration in Design:</a:t>
            </a:r>
            <a:endParaRPr lang="en-CA" b="0" i="0" dirty="0">
              <a:solidFill>
                <a:srgbClr val="FFFFFF"/>
              </a:solidFill>
              <a:effectLst/>
              <a:latin typeface="Söhne"/>
            </a:endParaRPr>
          </a:p>
          <a:p>
            <a:pPr marL="1143000" lvl="2" indent="-228600" algn="l">
              <a:buFont typeface="Arial" panose="020B0604020202020204" pitchFamily="34" charset="0"/>
              <a:buChar char="•"/>
            </a:pPr>
            <a:r>
              <a:rPr lang="en-CA" b="0" i="0" dirty="0">
                <a:solidFill>
                  <a:srgbClr val="FFFFFF"/>
                </a:solidFill>
                <a:effectLst/>
                <a:latin typeface="Söhne"/>
              </a:rPr>
              <a:t>Designers must consider and manage the impact of gate tunneling current noise, especially in applications sensitive to noise levels.</a:t>
            </a:r>
          </a:p>
        </p:txBody>
      </p:sp>
      <p:sp>
        <p:nvSpPr>
          <p:cNvPr id="4" name="Slide Number Placeholder 3"/>
          <p:cNvSpPr>
            <a:spLocks noGrp="1"/>
          </p:cNvSpPr>
          <p:nvPr>
            <p:ph type="sldNum" sz="quarter" idx="5"/>
          </p:nvPr>
        </p:nvSpPr>
        <p:spPr/>
        <p:txBody>
          <a:bodyPr/>
          <a:lstStyle/>
          <a:p>
            <a:fld id="{002965F2-8D61-4881-9DFE-000DB37DC0AE}" type="slidenum">
              <a:rPr lang="en-IN" smtClean="0"/>
              <a:t>51</a:t>
            </a:fld>
            <a:endParaRPr lang="en-IN"/>
          </a:p>
        </p:txBody>
      </p:sp>
    </p:spTree>
    <p:extLst>
      <p:ext uri="{BB962C8B-B14F-4D97-AF65-F5344CB8AC3E}">
        <p14:creationId xmlns:p14="http://schemas.microsoft.com/office/powerpoint/2010/main" val="975585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Impact on CMOS Inverter:</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Examination of how gate current influences CMOS inverter performance.</a:t>
            </a:r>
          </a:p>
          <a:p>
            <a:pPr marL="742950" lvl="1" indent="-285750" algn="l">
              <a:buFont typeface="Arial" panose="020B0604020202020204" pitchFamily="34" charset="0"/>
              <a:buChar char="•"/>
            </a:pPr>
            <a:r>
              <a:rPr lang="en-CA" b="0" i="0" dirty="0">
                <a:solidFill>
                  <a:srgbClr val="D1D5DB"/>
                </a:solidFill>
                <a:effectLst/>
                <a:latin typeface="Söhne"/>
              </a:rPr>
              <a:t>Findings reveal that gate thickness below 2 nm leads to increased output low-level voltage.</a:t>
            </a:r>
          </a:p>
          <a:p>
            <a:pPr marL="742950" lvl="1" indent="-285750" algn="l">
              <a:buFont typeface="Arial" panose="020B0604020202020204" pitchFamily="34" charset="0"/>
              <a:buChar char="•"/>
            </a:pPr>
            <a:r>
              <a:rPr lang="en-CA" b="0" i="0" dirty="0">
                <a:solidFill>
                  <a:srgbClr val="D1D5DB"/>
                </a:solidFill>
                <a:effectLst/>
                <a:latin typeface="Söhne"/>
              </a:rPr>
              <a:t>Consequence: Deterioration of noise margin and heightened risk of CMOS inverter malfunction.</a:t>
            </a:r>
          </a:p>
          <a:p>
            <a:pPr algn="l">
              <a:buFont typeface="Arial" panose="020B0604020202020204" pitchFamily="34" charset="0"/>
              <a:buChar char="•"/>
            </a:pPr>
            <a:r>
              <a:rPr lang="en-CA" b="1" i="0" dirty="0">
                <a:solidFill>
                  <a:srgbClr val="D1D5DB"/>
                </a:solidFill>
                <a:effectLst/>
                <a:latin typeface="Söhne"/>
              </a:rPr>
              <a:t>Challenges in Fowler-</a:t>
            </a:r>
            <a:r>
              <a:rPr lang="en-CA" b="1" i="0" dirty="0" err="1">
                <a:solidFill>
                  <a:srgbClr val="D1D5DB"/>
                </a:solidFill>
                <a:effectLst/>
                <a:latin typeface="Söhne"/>
              </a:rPr>
              <a:t>Nordheim</a:t>
            </a:r>
            <a:r>
              <a:rPr lang="en-CA" b="1" i="0" dirty="0">
                <a:solidFill>
                  <a:srgbClr val="D1D5DB"/>
                </a:solidFill>
                <a:effectLst/>
                <a:latin typeface="Söhne"/>
              </a:rPr>
              <a:t> Tunneling Concept:</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Limitations in Fowler-</a:t>
            </a:r>
            <a:r>
              <a:rPr lang="en-CA" b="0" i="0" dirty="0" err="1">
                <a:solidFill>
                  <a:srgbClr val="D1D5DB"/>
                </a:solidFill>
                <a:effectLst/>
                <a:latin typeface="Söhne"/>
              </a:rPr>
              <a:t>Nordheim</a:t>
            </a:r>
            <a:r>
              <a:rPr lang="en-CA" b="0" i="0" dirty="0">
                <a:solidFill>
                  <a:srgbClr val="D1D5DB"/>
                </a:solidFill>
                <a:effectLst/>
                <a:latin typeface="Söhne"/>
              </a:rPr>
              <a:t> tunneling concept highlighted for modern MOSFET technology.</a:t>
            </a:r>
          </a:p>
          <a:p>
            <a:pPr marL="742950" lvl="1" indent="-285750" algn="l">
              <a:buFont typeface="Arial" panose="020B0604020202020204" pitchFamily="34" charset="0"/>
              <a:buChar char="•"/>
            </a:pPr>
            <a:r>
              <a:rPr lang="en-CA" b="0" i="0" dirty="0">
                <a:solidFill>
                  <a:srgbClr val="D1D5DB"/>
                </a:solidFill>
                <a:effectLst/>
                <a:latin typeface="Söhne"/>
              </a:rPr>
              <a:t>Need for more advanced models to address these shortcomings.</a:t>
            </a:r>
          </a:p>
          <a:p>
            <a:pPr algn="l">
              <a:buFont typeface="Arial" panose="020B0604020202020204" pitchFamily="34" charset="0"/>
              <a:buChar char="•"/>
            </a:pPr>
            <a:r>
              <a:rPr lang="en-CA" b="1" i="0" dirty="0">
                <a:solidFill>
                  <a:srgbClr val="D1D5DB"/>
                </a:solidFill>
                <a:effectLst/>
                <a:latin typeface="Söhne"/>
              </a:rPr>
              <a:t>Compact MOS Models: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Overview of widely used compact MOS models in the industry.</a:t>
            </a:r>
          </a:p>
          <a:p>
            <a:pPr marL="742950" lvl="1" indent="-285750" algn="l">
              <a:buFont typeface="Arial" panose="020B0604020202020204" pitchFamily="34" charset="0"/>
              <a:buChar char="•"/>
            </a:pPr>
            <a:r>
              <a:rPr lang="en-CA" b="0" i="0" dirty="0">
                <a:solidFill>
                  <a:srgbClr val="D1D5DB"/>
                </a:solidFill>
                <a:effectLst/>
                <a:latin typeface="Söhne"/>
              </a:rPr>
              <a:t>Emphasis on modeling techniques and constraints.</a:t>
            </a:r>
          </a:p>
          <a:p>
            <a:pPr marL="742950" lvl="1" indent="-285750" algn="l">
              <a:buFont typeface="Arial" panose="020B0604020202020204" pitchFamily="34" charset="0"/>
              <a:buChar char="•"/>
            </a:pPr>
            <a:r>
              <a:rPr lang="en-CA" b="0" i="0" dirty="0">
                <a:solidFill>
                  <a:srgbClr val="D1D5DB"/>
                </a:solidFill>
                <a:effectLst/>
                <a:latin typeface="Söhne"/>
              </a:rPr>
              <a:t>Caution against oversimplifications and inclusion of non-physical elements in models.</a:t>
            </a:r>
          </a:p>
          <a:p>
            <a:pPr algn="l">
              <a:buFont typeface="Arial" panose="020B0604020202020204" pitchFamily="34" charset="0"/>
              <a:buChar char="•"/>
            </a:pPr>
            <a:r>
              <a:rPr lang="en-CA" b="1" i="0" dirty="0">
                <a:solidFill>
                  <a:srgbClr val="D1D5DB"/>
                </a:solidFill>
                <a:effectLst/>
                <a:latin typeface="Söhne"/>
              </a:rPr>
              <a:t>Issues for Designers: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Illumination of challenges faced by device, circuit, and system designers.</a:t>
            </a:r>
          </a:p>
          <a:p>
            <a:pPr marL="742950" lvl="1" indent="-285750" algn="l">
              <a:buFont typeface="Arial" panose="020B0604020202020204" pitchFamily="34" charset="0"/>
              <a:buChar char="•"/>
            </a:pPr>
            <a:r>
              <a:rPr lang="en-CA" b="0" i="0" dirty="0">
                <a:solidFill>
                  <a:srgbClr val="D1D5DB"/>
                </a:solidFill>
                <a:effectLst/>
                <a:latin typeface="Söhne"/>
              </a:rPr>
              <a:t>Acknowledgment of implications for various applications.</a:t>
            </a:r>
          </a:p>
          <a:p>
            <a:pPr marL="742950" lvl="1" indent="-285750" algn="l">
              <a:buFont typeface="Arial" panose="020B0604020202020204" pitchFamily="34" charset="0"/>
              <a:buChar char="•"/>
            </a:pPr>
            <a:r>
              <a:rPr lang="en-CA" b="0" i="0" dirty="0">
                <a:solidFill>
                  <a:srgbClr val="D1D5DB"/>
                </a:solidFill>
                <a:effectLst/>
                <a:latin typeface="Söhne"/>
              </a:rPr>
              <a:t>Emphasis on not hindering MOS device downscaling but transforming challenges into opportunities.</a:t>
            </a:r>
          </a:p>
          <a:p>
            <a:pPr algn="l">
              <a:buFont typeface="Arial" panose="020B0604020202020204" pitchFamily="34" charset="0"/>
              <a:buChar char="•"/>
            </a:pPr>
            <a:r>
              <a:rPr lang="en-CA" b="1" i="0" dirty="0">
                <a:solidFill>
                  <a:srgbClr val="D1D5DB"/>
                </a:solidFill>
                <a:effectLst/>
                <a:latin typeface="Söhne"/>
              </a:rPr>
              <a:t>Moving Forward:</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Acknowledgment that despite challenges, the evolution of MOS devices should continue.</a:t>
            </a:r>
          </a:p>
          <a:p>
            <a:pPr marL="742950" lvl="1" indent="-285750" algn="l">
              <a:buFont typeface="Arial" panose="020B0604020202020204" pitchFamily="34" charset="0"/>
              <a:buChar char="•"/>
            </a:pPr>
            <a:r>
              <a:rPr lang="en-CA" b="0" i="0" dirty="0">
                <a:solidFill>
                  <a:srgbClr val="D1D5DB"/>
                </a:solidFill>
                <a:effectLst/>
                <a:latin typeface="Söhne"/>
              </a:rPr>
              <a:t>Viewed as an opportunity for innovation and problem-solving in the field.</a:t>
            </a:r>
          </a:p>
          <a:p>
            <a:pPr algn="l">
              <a:buFont typeface="Arial" panose="020B0604020202020204" pitchFamily="34" charset="0"/>
              <a:buChar char="•"/>
            </a:pPr>
            <a:r>
              <a:rPr lang="en-CA" b="1" i="0" dirty="0">
                <a:solidFill>
                  <a:srgbClr val="D1D5DB"/>
                </a:solidFill>
                <a:effectLst/>
                <a:latin typeface="Söhne"/>
              </a:rPr>
              <a:t>Conclusion: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Recognition of the complexities surrounding gate tunneling current.</a:t>
            </a:r>
          </a:p>
          <a:p>
            <a:pPr marL="742950" lvl="1" indent="-285750" algn="l">
              <a:buFont typeface="Arial" panose="020B0604020202020204" pitchFamily="34" charset="0"/>
              <a:buChar char="•"/>
            </a:pPr>
            <a:r>
              <a:rPr lang="en-CA" b="0" i="0" dirty="0">
                <a:solidFill>
                  <a:srgbClr val="D1D5DB"/>
                </a:solidFill>
                <a:effectLst/>
                <a:latin typeface="Söhne"/>
              </a:rPr>
              <a:t>Encouragement for ongoing research, innovation, and adaptation in MOSFET technology.</a:t>
            </a:r>
          </a:p>
          <a:p>
            <a:pPr algn="l">
              <a:buFont typeface="+mj-lt"/>
              <a:buAutoNum type="arabicPeriod"/>
            </a:pPr>
            <a:endParaRPr lang="en-CA" b="1" i="0" dirty="0">
              <a:effectLst/>
              <a:latin typeface="Söhne"/>
            </a:endParaRPr>
          </a:p>
          <a:p>
            <a:pPr algn="l">
              <a:buFont typeface="+mj-lt"/>
              <a:buAutoNum type="arabicPeriod"/>
            </a:pPr>
            <a:r>
              <a:rPr lang="en-CA" b="1" i="0" dirty="0">
                <a:effectLst/>
                <a:latin typeface="Söhne"/>
              </a:rPr>
              <a:t>Significance of MOS Structures:</a:t>
            </a:r>
            <a:r>
              <a:rPr lang="en-CA" b="0" i="0" dirty="0">
                <a:effectLst/>
                <a:latin typeface="Söhne"/>
              </a:rPr>
              <a:t> Semiconductor devices, particularly MOS structures, have played a transformative role in various sectors due to their impact on electronics, computing, telecommunications, energy, and healthcare.</a:t>
            </a:r>
          </a:p>
          <a:p>
            <a:pPr algn="l">
              <a:buFont typeface="+mj-lt"/>
              <a:buAutoNum type="arabicPeriod"/>
            </a:pPr>
            <a:r>
              <a:rPr lang="en-CA" b="1" i="0" dirty="0">
                <a:effectLst/>
                <a:latin typeface="Söhne"/>
              </a:rPr>
              <a:t>Importance of MOS Structures in the Digital Era:</a:t>
            </a:r>
            <a:r>
              <a:rPr lang="en-CA" b="0" i="0" dirty="0">
                <a:effectLst/>
                <a:latin typeface="Söhne"/>
              </a:rPr>
              <a:t> MOS structures, particularly those utilizing ultra-thin oxide layers, are crucial in the contemporary digital era where there's a growing demand for smaller and power-efficient electronic devices.</a:t>
            </a:r>
          </a:p>
          <a:p>
            <a:pPr algn="l">
              <a:buFont typeface="+mj-lt"/>
              <a:buAutoNum type="arabicPeriod"/>
            </a:pPr>
            <a:r>
              <a:rPr lang="en-CA" b="1" i="0" dirty="0">
                <a:effectLst/>
                <a:latin typeface="Söhne"/>
              </a:rPr>
              <a:t>Focus on Tunneling Phenomenon:</a:t>
            </a:r>
            <a:r>
              <a:rPr lang="en-CA" b="0" i="0" dirty="0">
                <a:effectLst/>
                <a:latin typeface="Söhne"/>
              </a:rPr>
              <a:t> Understanding the tunneling phenomenon in ultra-thin oxide MOS systems is essential for advancing electronic devices. This quantum mechanical phenomenon significantly influences the performance of MOS structures.</a:t>
            </a:r>
          </a:p>
          <a:p>
            <a:pPr algn="l">
              <a:buFont typeface="+mj-lt"/>
              <a:buAutoNum type="arabicPeriod"/>
            </a:pPr>
            <a:r>
              <a:rPr lang="en-CA" b="1" i="0" dirty="0">
                <a:effectLst/>
                <a:latin typeface="Söhne"/>
              </a:rPr>
              <a:t>Challenges in Direct Tunneling:</a:t>
            </a:r>
            <a:r>
              <a:rPr lang="en-CA" b="0" i="0" dirty="0">
                <a:effectLst/>
                <a:latin typeface="Söhne"/>
              </a:rPr>
              <a:t> As oxide thickness decreases, direct tunneling becomes substantial, leading to a trapezoidal barrier. The tunneling probability involves complex calculations, including integration of wave vectors, electron energy, and state probabilities.</a:t>
            </a:r>
          </a:p>
          <a:p>
            <a:pPr algn="l">
              <a:buFont typeface="+mj-lt"/>
              <a:buAutoNum type="arabicPeriod"/>
            </a:pPr>
            <a:r>
              <a:rPr lang="en-CA" b="1" i="0" dirty="0">
                <a:effectLst/>
                <a:latin typeface="Söhne"/>
              </a:rPr>
              <a:t>Fowler-</a:t>
            </a:r>
            <a:r>
              <a:rPr lang="en-CA" b="1" i="0" dirty="0" err="1">
                <a:effectLst/>
                <a:latin typeface="Söhne"/>
              </a:rPr>
              <a:t>Nordheim</a:t>
            </a:r>
            <a:r>
              <a:rPr lang="en-CA" b="1" i="0" dirty="0">
                <a:effectLst/>
                <a:latin typeface="Söhne"/>
              </a:rPr>
              <a:t> Tunneling:</a:t>
            </a:r>
            <a:r>
              <a:rPr lang="en-CA" b="0" i="0" dirty="0">
                <a:effectLst/>
                <a:latin typeface="Söhne"/>
              </a:rPr>
              <a:t> Fowler-</a:t>
            </a:r>
            <a:r>
              <a:rPr lang="en-CA" b="0" i="0" dirty="0" err="1">
                <a:effectLst/>
                <a:latin typeface="Söhne"/>
              </a:rPr>
              <a:t>Nordheim</a:t>
            </a:r>
            <a:r>
              <a:rPr lang="en-CA" b="0" i="0" dirty="0">
                <a:effectLst/>
                <a:latin typeface="Söhne"/>
              </a:rPr>
              <a:t> tunneling, characterized by a triangular barrier, is a crucial aspect in MOS device operation. A simple formula captures the relationship between current and voltage during Fowler-</a:t>
            </a:r>
            <a:r>
              <a:rPr lang="en-CA" b="0" i="0" dirty="0" err="1">
                <a:effectLst/>
                <a:latin typeface="Söhne"/>
              </a:rPr>
              <a:t>Nordheim</a:t>
            </a:r>
            <a:r>
              <a:rPr lang="en-CA" b="0" i="0" dirty="0">
                <a:effectLst/>
                <a:latin typeface="Söhne"/>
              </a:rPr>
              <a:t> tunneling.</a:t>
            </a:r>
          </a:p>
          <a:p>
            <a:pPr algn="l">
              <a:buFont typeface="+mj-lt"/>
              <a:buAutoNum type="arabicPeriod"/>
            </a:pPr>
            <a:r>
              <a:rPr lang="en-CA" b="1" i="0" dirty="0">
                <a:effectLst/>
                <a:latin typeface="Söhne"/>
              </a:rPr>
              <a:t>Modeling and Simulation Techniques:</a:t>
            </a:r>
            <a:r>
              <a:rPr lang="en-CA" b="0" i="0" dirty="0">
                <a:effectLst/>
                <a:latin typeface="Söhne"/>
              </a:rPr>
              <a:t> Various modeling assumptions, such as the density-gradient approximation and transmission coefficient approach, are employed to understand and predict tunneling phenomena. Numerical models and circuit simulations provide insights into the impact of oxide thickness on gate and drain currents, influencing device performance.</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52</a:t>
            </a:fld>
            <a:endParaRPr lang="en-IN"/>
          </a:p>
        </p:txBody>
      </p:sp>
    </p:spTree>
    <p:extLst>
      <p:ext uri="{BB962C8B-B14F-4D97-AF65-F5344CB8AC3E}">
        <p14:creationId xmlns:p14="http://schemas.microsoft.com/office/powerpoint/2010/main" val="2414294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1" i="0" dirty="0">
                <a:solidFill>
                  <a:srgbClr val="D1D5DB"/>
                </a:solidFill>
                <a:effectLst/>
                <a:latin typeface="Söhne"/>
              </a:rPr>
              <a:t>**Key Points on Noise in MOS Devices:**</a:t>
            </a:r>
          </a:p>
          <a:p>
            <a:pPr algn="l">
              <a:buFont typeface="Arial" panose="020B0604020202020204" pitchFamily="34" charset="0"/>
              <a:buChar char="•"/>
            </a:pPr>
            <a:endParaRPr lang="en-CA" b="1" i="0" dirty="0">
              <a:solidFill>
                <a:srgbClr val="D1D5DB"/>
              </a:solidFill>
              <a:effectLst/>
              <a:latin typeface="Söhne"/>
            </a:endParaRPr>
          </a:p>
          <a:p>
            <a:pPr algn="l">
              <a:buFont typeface="Arial" panose="020B0604020202020204" pitchFamily="34" charset="0"/>
              <a:buChar char="•"/>
            </a:pPr>
            <a:r>
              <a:rPr lang="en-CA" b="1" i="0" dirty="0">
                <a:solidFill>
                  <a:srgbClr val="D1D5DB"/>
                </a:solidFill>
                <a:effectLst/>
                <a:latin typeface="Söhne"/>
              </a:rPr>
              <a:t>- **Significance of Noise:**</a:t>
            </a:r>
          </a:p>
          <a:p>
            <a:pPr algn="l">
              <a:buFont typeface="Arial" panose="020B0604020202020204" pitchFamily="34" charset="0"/>
              <a:buChar char="•"/>
            </a:pPr>
            <a:r>
              <a:rPr lang="en-CA" b="1" i="0" dirty="0">
                <a:solidFill>
                  <a:srgbClr val="D1D5DB"/>
                </a:solidFill>
                <a:effectLst/>
                <a:latin typeface="Söhne"/>
              </a:rPr>
              <a:t>  - Noise is a critical design challenge in digital, analog, and RF applications.</a:t>
            </a:r>
          </a:p>
          <a:p>
            <a:pPr algn="l">
              <a:buFont typeface="Arial" panose="020B0604020202020204" pitchFamily="34" charset="0"/>
              <a:buChar char="•"/>
            </a:pPr>
            <a:r>
              <a:rPr lang="en-CA" b="1" i="0" dirty="0">
                <a:solidFill>
                  <a:srgbClr val="D1D5DB"/>
                </a:solidFill>
                <a:effectLst/>
                <a:latin typeface="Söhne"/>
              </a:rPr>
              <a:t>  - It impacts bit errors in logic circuits and establishes the lower bound of dynamic range in analog and RF systems.</a:t>
            </a:r>
          </a:p>
          <a:p>
            <a:pPr algn="l">
              <a:buFont typeface="Arial" panose="020B0604020202020204" pitchFamily="34" charset="0"/>
              <a:buChar char="•"/>
            </a:pPr>
            <a:endParaRPr lang="en-CA" b="1" i="0" dirty="0">
              <a:solidFill>
                <a:srgbClr val="D1D5DB"/>
              </a:solidFill>
              <a:effectLst/>
              <a:latin typeface="Söhne"/>
            </a:endParaRPr>
          </a:p>
          <a:p>
            <a:pPr algn="l">
              <a:buFont typeface="Arial" panose="020B0604020202020204" pitchFamily="34" charset="0"/>
              <a:buChar char="•"/>
            </a:pPr>
            <a:r>
              <a:rPr lang="en-CA" b="1" i="0" dirty="0">
                <a:solidFill>
                  <a:srgbClr val="D1D5DB"/>
                </a:solidFill>
                <a:effectLst/>
                <a:latin typeface="Söhne"/>
              </a:rPr>
              <a:t>- **Gate Tunneling Current and Noise:**</a:t>
            </a:r>
          </a:p>
          <a:p>
            <a:pPr algn="l">
              <a:buFont typeface="Arial" panose="020B0604020202020204" pitchFamily="34" charset="0"/>
              <a:buChar char="•"/>
            </a:pPr>
            <a:r>
              <a:rPr lang="en-CA" b="1" i="0" dirty="0">
                <a:solidFill>
                  <a:srgbClr val="D1D5DB"/>
                </a:solidFill>
                <a:effectLst/>
                <a:latin typeface="Söhne"/>
              </a:rPr>
              <a:t>  - Large gate tunneling currents introduce additional noise sources.</a:t>
            </a:r>
          </a:p>
          <a:p>
            <a:pPr algn="l">
              <a:buFont typeface="Arial" panose="020B0604020202020204" pitchFamily="34" charset="0"/>
              <a:buChar char="•"/>
            </a:pPr>
            <a:r>
              <a:rPr lang="en-CA" b="1" i="0" dirty="0">
                <a:solidFill>
                  <a:srgbClr val="D1D5DB"/>
                </a:solidFill>
                <a:effectLst/>
                <a:latin typeface="Söhne"/>
              </a:rPr>
              <a:t>  - Two significant noise components discussed:</a:t>
            </a:r>
          </a:p>
          <a:p>
            <a:pPr algn="l">
              <a:buFont typeface="Arial" panose="020B0604020202020204" pitchFamily="34" charset="0"/>
              <a:buChar char="•"/>
            </a:pPr>
            <a:r>
              <a:rPr lang="en-CA" b="1" i="0" dirty="0">
                <a:solidFill>
                  <a:srgbClr val="D1D5DB"/>
                </a:solidFill>
                <a:effectLst/>
                <a:latin typeface="Söhne"/>
              </a:rPr>
              <a:t>    - **Low-Frequency Noise:** Exhibits an approximate 1/f dependency.</a:t>
            </a:r>
          </a:p>
          <a:p>
            <a:pPr algn="l">
              <a:buFont typeface="Arial" panose="020B0604020202020204" pitchFamily="34" charset="0"/>
              <a:buChar char="•"/>
            </a:pPr>
            <a:r>
              <a:rPr lang="en-CA" b="1" i="0" dirty="0">
                <a:solidFill>
                  <a:srgbClr val="D1D5DB"/>
                </a:solidFill>
                <a:effectLst/>
                <a:latin typeface="Söhne"/>
              </a:rPr>
              <a:t>    - **Shot Noise:** Possesses a frequency-independent spectral density.</a:t>
            </a:r>
          </a:p>
          <a:p>
            <a:pPr algn="l">
              <a:buFont typeface="Arial" panose="020B0604020202020204" pitchFamily="34" charset="0"/>
              <a:buChar char="•"/>
            </a:pPr>
            <a:r>
              <a:rPr lang="en-CA" b="1" i="0" dirty="0">
                <a:solidFill>
                  <a:srgbClr val="D1D5DB"/>
                </a:solidFill>
                <a:effectLst/>
                <a:latin typeface="Söhne"/>
              </a:rPr>
              <a:t>  - Low-frequency noise linked to trap-related phenomena such as trap-assisted tunneling or local oscillations of tunneling probability.</a:t>
            </a:r>
          </a:p>
          <a:p>
            <a:pPr algn="l">
              <a:buFont typeface="Arial" panose="020B0604020202020204" pitchFamily="34" charset="0"/>
              <a:buChar char="•"/>
            </a:pPr>
            <a:r>
              <a:rPr lang="en-CA" b="1" i="0" dirty="0">
                <a:solidFill>
                  <a:srgbClr val="D1D5DB"/>
                </a:solidFill>
                <a:effectLst/>
                <a:latin typeface="Söhne"/>
              </a:rPr>
              <a:t>  - Potential impact on drain current noise.</a:t>
            </a:r>
          </a:p>
          <a:p>
            <a:pPr algn="l">
              <a:buFont typeface="Arial" panose="020B0604020202020204" pitchFamily="34" charset="0"/>
              <a:buChar char="•"/>
            </a:pPr>
            <a:endParaRPr lang="en-CA" b="1" i="0" dirty="0">
              <a:solidFill>
                <a:srgbClr val="D1D5DB"/>
              </a:solidFill>
              <a:effectLst/>
              <a:latin typeface="Söhne"/>
            </a:endParaRPr>
          </a:p>
          <a:p>
            <a:pPr algn="l">
              <a:buFont typeface="Arial" panose="020B0604020202020204" pitchFamily="34" charset="0"/>
              <a:buChar char="•"/>
            </a:pPr>
            <a:r>
              <a:rPr lang="en-CA" b="1" i="0" dirty="0">
                <a:solidFill>
                  <a:srgbClr val="D1D5DB"/>
                </a:solidFill>
                <a:effectLst/>
                <a:latin typeface="Söhne"/>
              </a:rPr>
              <a:t>- **Challenges in Characterization and Modeling:**</a:t>
            </a:r>
          </a:p>
          <a:p>
            <a:pPr algn="l">
              <a:buFont typeface="Arial" panose="020B0604020202020204" pitchFamily="34" charset="0"/>
              <a:buChar char="•"/>
            </a:pPr>
            <a:r>
              <a:rPr lang="en-CA" b="1" i="0" dirty="0">
                <a:solidFill>
                  <a:srgbClr val="D1D5DB"/>
                </a:solidFill>
                <a:effectLst/>
                <a:latin typeface="Söhne"/>
              </a:rPr>
              <a:t>  - Difficulty in accurately characterizing and modeling noise characteristics in MOS devices with substantial gate tunneling currents.</a:t>
            </a:r>
          </a:p>
          <a:p>
            <a:pPr algn="l">
              <a:buFont typeface="Arial" panose="020B0604020202020204" pitchFamily="34" charset="0"/>
              <a:buChar char="•"/>
            </a:pPr>
            <a:r>
              <a:rPr lang="en-CA" b="1" i="0" dirty="0">
                <a:solidFill>
                  <a:srgbClr val="D1D5DB"/>
                </a:solidFill>
                <a:effectLst/>
                <a:latin typeface="Söhne"/>
              </a:rPr>
              <a:t>  - Need for advanced methods to comprehend and address these challenges.</a:t>
            </a:r>
          </a:p>
          <a:p>
            <a:pPr algn="l">
              <a:buFont typeface="Arial" panose="020B0604020202020204" pitchFamily="34" charset="0"/>
              <a:buChar char="•"/>
            </a:pPr>
            <a:endParaRPr lang="en-CA" b="1" i="0" dirty="0">
              <a:solidFill>
                <a:srgbClr val="D1D5DB"/>
              </a:solidFill>
              <a:effectLst/>
              <a:latin typeface="Söhne"/>
            </a:endParaRPr>
          </a:p>
          <a:p>
            <a:pPr algn="l">
              <a:buFont typeface="Arial" panose="020B0604020202020204" pitchFamily="34" charset="0"/>
              <a:buChar char="•"/>
            </a:pPr>
            <a:r>
              <a:rPr lang="en-CA" b="1" i="0" dirty="0">
                <a:solidFill>
                  <a:srgbClr val="D1D5DB"/>
                </a:solidFill>
                <a:effectLst/>
                <a:latin typeface="Söhne"/>
              </a:rPr>
              <a:t>- **Conclusion's Emphasis:**</a:t>
            </a:r>
          </a:p>
          <a:p>
            <a:pPr algn="l">
              <a:buFont typeface="Arial" panose="020B0604020202020204" pitchFamily="34" charset="0"/>
              <a:buChar char="•"/>
            </a:pPr>
            <a:r>
              <a:rPr lang="en-CA" b="1" i="0" dirty="0">
                <a:solidFill>
                  <a:srgbClr val="D1D5DB"/>
                </a:solidFill>
                <a:effectLst/>
                <a:latin typeface="Söhne"/>
              </a:rPr>
              <a:t>  - Urges a comprehensive understanding of the influence of tunneling current on circuit performance.</a:t>
            </a:r>
          </a:p>
          <a:p>
            <a:pPr algn="l">
              <a:buFont typeface="Arial" panose="020B0604020202020204" pitchFamily="34" charset="0"/>
              <a:buChar char="•"/>
            </a:pPr>
            <a:r>
              <a:rPr lang="en-CA" b="1" i="0" dirty="0">
                <a:solidFill>
                  <a:srgbClr val="D1D5DB"/>
                </a:solidFill>
                <a:effectLst/>
                <a:latin typeface="Söhne"/>
              </a:rPr>
              <a:t>  - Calls for dedicated research and development of compact models for circuit simulators.</a:t>
            </a:r>
          </a:p>
          <a:p>
            <a:pPr algn="l">
              <a:buFont typeface="Arial" panose="020B0604020202020204" pitchFamily="34" charset="0"/>
              <a:buChar char="•"/>
            </a:pPr>
            <a:r>
              <a:rPr lang="en-CA" b="1" i="0" dirty="0">
                <a:solidFill>
                  <a:srgbClr val="D1D5DB"/>
                </a:solidFill>
                <a:effectLst/>
                <a:latin typeface="Söhne"/>
              </a:rPr>
              <a:t>  - Aims to improve comprehension and mitigate problems associated with noise in MOS devices.</a:t>
            </a:r>
          </a:p>
          <a:p>
            <a:pPr algn="l">
              <a:buFont typeface="Arial" panose="020B0604020202020204" pitchFamily="34" charset="0"/>
              <a:buChar char="•"/>
            </a:pPr>
            <a:r>
              <a:rPr lang="en-CA" b="1" i="0" dirty="0">
                <a:solidFill>
                  <a:srgbClr val="D1D5DB"/>
                </a:solidFill>
                <a:effectLst/>
                <a:latin typeface="Söhne"/>
              </a:rPr>
              <a:t>Moving Forward:</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Acknowledgment that despite challenges, the evolution of MOS devices should continue.</a:t>
            </a:r>
          </a:p>
          <a:p>
            <a:pPr marL="742950" lvl="1" indent="-285750" algn="l">
              <a:buFont typeface="Arial" panose="020B0604020202020204" pitchFamily="34" charset="0"/>
              <a:buChar char="•"/>
            </a:pPr>
            <a:r>
              <a:rPr lang="en-CA" b="0" i="0" dirty="0">
                <a:solidFill>
                  <a:srgbClr val="D1D5DB"/>
                </a:solidFill>
                <a:effectLst/>
                <a:latin typeface="Söhne"/>
              </a:rPr>
              <a:t>Viewed as an opportunity for innovation and problem-solving in the field.</a:t>
            </a:r>
          </a:p>
          <a:p>
            <a:pPr algn="l">
              <a:buFont typeface="Arial" panose="020B0604020202020204" pitchFamily="34" charset="0"/>
              <a:buChar char="•"/>
            </a:pPr>
            <a:r>
              <a:rPr lang="en-CA" b="1" i="0" dirty="0">
                <a:solidFill>
                  <a:srgbClr val="D1D5DB"/>
                </a:solidFill>
                <a:effectLst/>
                <a:latin typeface="Söhne"/>
              </a:rPr>
              <a:t>Conclusion:</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Recognition of the complexities surrounding gate tunneling current.</a:t>
            </a:r>
          </a:p>
          <a:p>
            <a:pPr marL="742950" lvl="1" indent="-285750" algn="l">
              <a:buFont typeface="Arial" panose="020B0604020202020204" pitchFamily="34" charset="0"/>
              <a:buChar char="•"/>
            </a:pPr>
            <a:r>
              <a:rPr lang="en-CA" b="0" i="0" dirty="0">
                <a:solidFill>
                  <a:srgbClr val="D1D5DB"/>
                </a:solidFill>
                <a:effectLst/>
                <a:latin typeface="Söhne"/>
              </a:rPr>
              <a:t>Encouragement for ongoing research, innovation, and adaptation in MOSFET technology.</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53</a:t>
            </a:fld>
            <a:endParaRPr lang="en-IN"/>
          </a:p>
        </p:txBody>
      </p:sp>
    </p:spTree>
    <p:extLst>
      <p:ext uri="{BB962C8B-B14F-4D97-AF65-F5344CB8AC3E}">
        <p14:creationId xmlns:p14="http://schemas.microsoft.com/office/powerpoint/2010/main" val="4120476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D1D5DB"/>
                </a:solidFill>
                <a:effectLst/>
                <a:latin typeface="Söhne"/>
              </a:rPr>
              <a:t>This band diagram illustrates the structure of metal, oxide, and semiconductor without any applied voltage. The oxide fixed charges and the difference in the work function of the metal and semiconductor create band bending. Here's a breakdown of the components:</a:t>
            </a:r>
          </a:p>
          <a:p>
            <a:pPr algn="l">
              <a:buFont typeface="Arial" panose="020B0604020202020204" pitchFamily="34" charset="0"/>
              <a:buChar char="•"/>
            </a:pPr>
            <a:r>
              <a:rPr lang="en-CA" b="1" i="0" dirty="0">
                <a:solidFill>
                  <a:srgbClr val="D1D5DB"/>
                </a:solidFill>
                <a:effectLst/>
                <a:latin typeface="Söhne"/>
              </a:rPr>
              <a:t>Metal–Oxide–Semiconductor Structure:</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Metal (M)</a:t>
            </a:r>
          </a:p>
          <a:p>
            <a:pPr marL="742950" lvl="1" indent="-285750" algn="l">
              <a:buFont typeface="Arial" panose="020B0604020202020204" pitchFamily="34" charset="0"/>
              <a:buChar char="•"/>
            </a:pPr>
            <a:r>
              <a:rPr lang="en-CA" b="0" i="0" dirty="0">
                <a:solidFill>
                  <a:srgbClr val="D1D5DB"/>
                </a:solidFill>
                <a:effectLst/>
                <a:latin typeface="Söhne"/>
              </a:rPr>
              <a:t>Oxide (O)</a:t>
            </a:r>
          </a:p>
          <a:p>
            <a:pPr marL="742950" lvl="1" indent="-285750" algn="l">
              <a:buFont typeface="Arial" panose="020B0604020202020204" pitchFamily="34" charset="0"/>
              <a:buChar char="•"/>
            </a:pPr>
            <a:r>
              <a:rPr lang="en-CA" b="0" i="0" dirty="0">
                <a:solidFill>
                  <a:srgbClr val="D1D5DB"/>
                </a:solidFill>
                <a:effectLst/>
                <a:latin typeface="Söhne"/>
              </a:rPr>
              <a:t>Semiconductor (S)</a:t>
            </a:r>
          </a:p>
          <a:p>
            <a:pPr algn="l">
              <a:buFont typeface="Arial" panose="020B0604020202020204" pitchFamily="34" charset="0"/>
              <a:buChar char="•"/>
            </a:pPr>
            <a:r>
              <a:rPr lang="en-CA" b="1" i="0" dirty="0">
                <a:solidFill>
                  <a:srgbClr val="D1D5DB"/>
                </a:solidFill>
                <a:effectLst/>
                <a:latin typeface="Söhne"/>
              </a:rPr>
              <a:t>Key Features:</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Band Bending: Created by oxide fixed charges and the work function difference.</a:t>
            </a:r>
          </a:p>
          <a:p>
            <a:pPr marL="742950" lvl="1" indent="-285750" algn="l">
              <a:buFont typeface="Arial" panose="020B0604020202020204" pitchFamily="34" charset="0"/>
              <a:buChar char="•"/>
            </a:pPr>
            <a:r>
              <a:rPr lang="en-CA" b="0" i="0" dirty="0">
                <a:solidFill>
                  <a:srgbClr val="D1D5DB"/>
                </a:solidFill>
                <a:effectLst/>
                <a:latin typeface="Söhne"/>
              </a:rPr>
              <a:t>Conduction Band (</a:t>
            </a:r>
            <a:r>
              <a:rPr lang="en-CA" b="0" i="0" dirty="0" err="1">
                <a:solidFill>
                  <a:srgbClr val="D1D5DB"/>
                </a:solidFill>
                <a:effectLst/>
                <a:latin typeface="Söhne"/>
              </a:rPr>
              <a:t>Ec</a:t>
            </a:r>
            <a:r>
              <a:rPr lang="en-CA" b="0" i="0" dirty="0">
                <a:solidFill>
                  <a:srgbClr val="D1D5DB"/>
                </a:solidFill>
                <a:effectLst/>
                <a:latin typeface="Söhne"/>
              </a:rPr>
              <a:t>)</a:t>
            </a:r>
          </a:p>
          <a:p>
            <a:pPr marL="742950" lvl="1" indent="-285750" algn="l">
              <a:buFont typeface="Arial" panose="020B0604020202020204" pitchFamily="34" charset="0"/>
              <a:buChar char="•"/>
            </a:pPr>
            <a:r>
              <a:rPr lang="en-CA" b="0" i="0" dirty="0">
                <a:solidFill>
                  <a:srgbClr val="D1D5DB"/>
                </a:solidFill>
                <a:effectLst/>
                <a:latin typeface="Söhne"/>
              </a:rPr>
              <a:t>Intrinsic Fermi Level (</a:t>
            </a:r>
            <a:r>
              <a:rPr lang="en-CA" b="0" i="0" dirty="0" err="1">
                <a:solidFill>
                  <a:srgbClr val="D1D5DB"/>
                </a:solidFill>
                <a:effectLst/>
                <a:latin typeface="Söhne"/>
              </a:rPr>
              <a:t>Ei</a:t>
            </a:r>
            <a:r>
              <a:rPr lang="en-CA" b="0" i="0" dirty="0">
                <a:solidFill>
                  <a:srgbClr val="D1D5DB"/>
                </a:solidFill>
                <a:effectLst/>
                <a:latin typeface="Söhne"/>
              </a:rPr>
              <a:t>)</a:t>
            </a:r>
          </a:p>
          <a:p>
            <a:pPr marL="742950" lvl="1" indent="-285750" algn="l">
              <a:buFont typeface="Arial" panose="020B0604020202020204" pitchFamily="34" charset="0"/>
              <a:buChar char="•"/>
            </a:pPr>
            <a:r>
              <a:rPr lang="en-CA" b="0" i="0" dirty="0">
                <a:solidFill>
                  <a:srgbClr val="D1D5DB"/>
                </a:solidFill>
                <a:effectLst/>
                <a:latin typeface="Söhne"/>
              </a:rPr>
              <a:t>Semiconductor Fermi Level (</a:t>
            </a:r>
            <a:r>
              <a:rPr lang="en-CA" b="0" i="0" dirty="0" err="1">
                <a:solidFill>
                  <a:srgbClr val="D1D5DB"/>
                </a:solidFill>
                <a:effectLst/>
                <a:latin typeface="Söhne"/>
              </a:rPr>
              <a:t>Efs</a:t>
            </a:r>
            <a:r>
              <a:rPr lang="en-CA" b="0" i="0" dirty="0">
                <a:solidFill>
                  <a:srgbClr val="D1D5DB"/>
                </a:solidFill>
                <a:effectLst/>
                <a:latin typeface="Söhne"/>
              </a:rPr>
              <a:t>)</a:t>
            </a:r>
          </a:p>
          <a:p>
            <a:pPr marL="742950" lvl="1" indent="-285750" algn="l">
              <a:buFont typeface="Arial" panose="020B0604020202020204" pitchFamily="34" charset="0"/>
              <a:buChar char="•"/>
            </a:pPr>
            <a:r>
              <a:rPr lang="en-CA" b="0" i="0" dirty="0">
                <a:solidFill>
                  <a:srgbClr val="D1D5DB"/>
                </a:solidFill>
                <a:effectLst/>
                <a:latin typeface="Söhne"/>
              </a:rPr>
              <a:t>Metal Fermi Level (</a:t>
            </a:r>
            <a:r>
              <a:rPr lang="en-CA" b="0" i="0" dirty="0" err="1">
                <a:solidFill>
                  <a:srgbClr val="D1D5DB"/>
                </a:solidFill>
                <a:effectLst/>
                <a:latin typeface="Söhne"/>
              </a:rPr>
              <a:t>Efm</a:t>
            </a:r>
            <a:r>
              <a:rPr lang="en-CA" b="0" i="0" dirty="0">
                <a:solidFill>
                  <a:srgbClr val="D1D5DB"/>
                </a:solidFill>
                <a:effectLst/>
                <a:latin typeface="Söhne"/>
              </a:rPr>
              <a:t>)</a:t>
            </a:r>
          </a:p>
          <a:p>
            <a:pPr algn="l">
              <a:buFont typeface="Arial" panose="020B0604020202020204" pitchFamily="34" charset="0"/>
              <a:buChar char="•"/>
            </a:pPr>
            <a:r>
              <a:rPr lang="en-CA" b="1" i="0" dirty="0">
                <a:solidFill>
                  <a:srgbClr val="D1D5DB"/>
                </a:solidFill>
                <a:effectLst/>
                <a:latin typeface="Söhne"/>
              </a:rPr>
              <a:t>Band Diagram (Fig. 2):</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Metal–Oxide–p-type Semiconductor</a:t>
            </a:r>
          </a:p>
          <a:p>
            <a:pPr marL="742950" lvl="1" indent="-285750" algn="l">
              <a:buFont typeface="Arial" panose="020B0604020202020204" pitchFamily="34" charset="0"/>
              <a:buChar char="•"/>
            </a:pPr>
            <a:r>
              <a:rPr lang="en-CA" b="0" i="0" dirty="0">
                <a:solidFill>
                  <a:srgbClr val="D1D5DB"/>
                </a:solidFill>
                <a:effectLst/>
                <a:latin typeface="Söhne"/>
              </a:rPr>
              <a:t>No Applied Voltage</a:t>
            </a:r>
          </a:p>
          <a:p>
            <a:pPr marL="742950" lvl="1" indent="-285750" algn="l">
              <a:buFont typeface="Arial" panose="020B0604020202020204" pitchFamily="34" charset="0"/>
              <a:buChar char="•"/>
            </a:pPr>
            <a:r>
              <a:rPr lang="en-CA" b="0" i="0" dirty="0">
                <a:solidFill>
                  <a:srgbClr val="D1D5DB"/>
                </a:solidFill>
                <a:effectLst/>
                <a:latin typeface="Söhne"/>
              </a:rPr>
              <a:t>Negative Work Function Difference (e.g., MOS device with Al gate on Si substrate)</a:t>
            </a:r>
          </a:p>
          <a:p>
            <a:pPr algn="l">
              <a:buFont typeface="Arial" panose="020B0604020202020204" pitchFamily="34" charset="0"/>
              <a:buChar char="•"/>
            </a:pPr>
            <a:r>
              <a:rPr lang="en-CA" b="1" i="0" dirty="0">
                <a:solidFill>
                  <a:srgbClr val="D1D5DB"/>
                </a:solidFill>
                <a:effectLst/>
                <a:latin typeface="Söhne"/>
              </a:rPr>
              <a:t>Effect of Applied Voltage:</a:t>
            </a:r>
            <a:endParaRPr lang="en-CA" b="0" i="0" dirty="0">
              <a:solidFill>
                <a:srgbClr val="D1D5DB"/>
              </a:solidFill>
              <a:effectLst/>
              <a:latin typeface="Söhne"/>
            </a:endParaRPr>
          </a:p>
          <a:p>
            <a:pPr marL="742950" lvl="1" indent="-285750" algn="l">
              <a:buFont typeface="Arial" panose="020B0604020202020204" pitchFamily="34" charset="0"/>
              <a:buChar char="•"/>
            </a:pPr>
            <a:r>
              <a:rPr lang="en-CA" b="0" i="0" dirty="0">
                <a:solidFill>
                  <a:srgbClr val="D1D5DB"/>
                </a:solidFill>
                <a:effectLst/>
                <a:latin typeface="Söhne"/>
              </a:rPr>
              <a:t>When a large positive voltage is applied to the metal relative to the substrate:</a:t>
            </a:r>
          </a:p>
          <a:p>
            <a:pPr marL="1143000" lvl="2" indent="-228600" algn="l">
              <a:buFont typeface="Arial" panose="020B0604020202020204" pitchFamily="34" charset="0"/>
              <a:buChar char="•"/>
            </a:pPr>
            <a:r>
              <a:rPr lang="en-CA" b="0" i="0" dirty="0">
                <a:solidFill>
                  <a:srgbClr val="D1D5DB"/>
                </a:solidFill>
                <a:effectLst/>
                <a:latin typeface="Söhne"/>
              </a:rPr>
              <a:t>Left-hand side of the band diagram is lowered.</a:t>
            </a:r>
          </a:p>
          <a:p>
            <a:pPr marL="1143000" lvl="2" indent="-228600" algn="l">
              <a:buFont typeface="Arial" panose="020B0604020202020204" pitchFamily="34" charset="0"/>
              <a:buChar char="•"/>
            </a:pPr>
            <a:r>
              <a:rPr lang="en-CA" b="0" i="0" dirty="0">
                <a:solidFill>
                  <a:srgbClr val="D1D5DB"/>
                </a:solidFill>
                <a:effectLst/>
                <a:latin typeface="Söhne"/>
              </a:rPr>
              <a:t>Electron tunneling from the semiconductor's conduction band into the oxide's conduction band is facilitated.</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6</a:t>
            </a:fld>
            <a:endParaRPr lang="en-IN"/>
          </a:p>
        </p:txBody>
      </p:sp>
    </p:spTree>
    <p:extLst>
      <p:ext uri="{BB962C8B-B14F-4D97-AF65-F5344CB8AC3E}">
        <p14:creationId xmlns:p14="http://schemas.microsoft.com/office/powerpoint/2010/main" val="168515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2800" b="0" i="0" dirty="0">
                <a:solidFill>
                  <a:srgbClr val="D1D5DB"/>
                </a:solidFill>
                <a:effectLst/>
                <a:latin typeface="Söhne"/>
              </a:rPr>
              <a:t>In the early days of MOS devices, strong applied fields led to tunneling currents, causing a reduction in one side of the potential barrier at the SiO2 interface. At that time, thick oxides (around 70–1000 </a:t>
            </a:r>
            <a:r>
              <a:rPr lang="en-CA" sz="2800" b="0" i="0" dirty="0" err="1">
                <a:solidFill>
                  <a:srgbClr val="D1D5DB"/>
                </a:solidFill>
                <a:effectLst/>
                <a:latin typeface="Söhne"/>
              </a:rPr>
              <a:t>Å</a:t>
            </a:r>
            <a:r>
              <a:rPr lang="en-CA" sz="2800" b="0" i="0" dirty="0">
                <a:solidFill>
                  <a:srgbClr val="D1D5DB"/>
                </a:solidFill>
                <a:effectLst/>
                <a:latin typeface="Söhne"/>
              </a:rPr>
              <a:t>) were in use, making direct tunneling into the conduction band of the opposite electrode unlikely.</a:t>
            </a:r>
          </a:p>
          <a:p>
            <a:pPr algn="l"/>
            <a:r>
              <a:rPr lang="en-CA" sz="2800" b="0" i="0" dirty="0">
                <a:solidFill>
                  <a:srgbClr val="D1D5DB"/>
                </a:solidFill>
                <a:effectLst/>
                <a:latin typeface="Söhne"/>
              </a:rPr>
              <a:t>As technology progressed and oxide thickness was reduced to a few nanometers, direct tunneling at lower fields became significant, resulting in the formation of an approximately trapezoidal barrier (refer to Fig. 3(b)).</a:t>
            </a:r>
          </a:p>
          <a:p>
            <a:pPr algn="l"/>
            <a:r>
              <a:rPr lang="en-CA" sz="2800" b="0" i="0" dirty="0">
                <a:solidFill>
                  <a:srgbClr val="D1D5DB"/>
                </a:solidFill>
                <a:effectLst/>
                <a:latin typeface="Söhne"/>
              </a:rPr>
              <a:t>The probability of tunneling involves the integration of wave vectors, electron energy, and state probabilities on both sides of the barrier. The effective mass approximation and the Fermi-Dirac distribution functions play a crucial role in determining the current-voltage relationship.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dvEPSTI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dvEPSTI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where P is the tunneling probability, E is the total electron energy, </a:t>
            </a:r>
            <a:r>
              <a:rPr lang="en-CA" sz="1800" dirty="0" err="1">
                <a:effectLst/>
                <a:latin typeface="AdvEPSTIM"/>
              </a:rPr>
              <a:t>ky</a:t>
            </a:r>
            <a:r>
              <a:rPr lang="en-CA" sz="1800" dirty="0">
                <a:effectLst/>
                <a:latin typeface="AdvEPSTIM"/>
              </a:rPr>
              <a:t> and </a:t>
            </a:r>
            <a:r>
              <a:rPr lang="en-CA" sz="1800" dirty="0" err="1">
                <a:effectLst/>
                <a:latin typeface="AdvEPSTIM"/>
              </a:rPr>
              <a:t>kz</a:t>
            </a:r>
            <a:r>
              <a:rPr lang="en-CA" sz="1800" dirty="0">
                <a:effectLst/>
                <a:latin typeface="AdvEPSTIM"/>
              </a:rPr>
              <a:t> are the wave vectors in the plane of the barrier (perpendicular to the tunneling direction), and f1 and f2 are the probabilities of occupation of the states on each side of the barrier, given by the Fermi–Dirac distribution functions; the integration limits for </a:t>
            </a:r>
            <a:r>
              <a:rPr lang="en-CA" sz="1800" dirty="0" err="1">
                <a:effectLst/>
                <a:latin typeface="AdvEPSTIM"/>
              </a:rPr>
              <a:t>ky</a:t>
            </a:r>
            <a:r>
              <a:rPr lang="en-CA" sz="1800" dirty="0">
                <a:effectLst/>
                <a:latin typeface="AdvEPSTIM"/>
              </a:rPr>
              <a:t> and </a:t>
            </a:r>
            <a:r>
              <a:rPr lang="en-CA" sz="1800" dirty="0" err="1">
                <a:effectLst/>
                <a:latin typeface="AdvEPSTIM"/>
              </a:rPr>
              <a:t>kz</a:t>
            </a:r>
            <a:r>
              <a:rPr lang="en-CA" sz="1800" dirty="0">
                <a:effectLst/>
                <a:latin typeface="AdvEPSTIM"/>
              </a:rPr>
              <a:t> are determined from momentum and energy conservation. </a:t>
            </a: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7</a:t>
            </a:fld>
            <a:endParaRPr lang="en-IN"/>
          </a:p>
        </p:txBody>
      </p:sp>
    </p:spTree>
    <p:extLst>
      <p:ext uri="{BB962C8B-B14F-4D97-AF65-F5344CB8AC3E}">
        <p14:creationId xmlns:p14="http://schemas.microsoft.com/office/powerpoint/2010/main" val="184766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2800" b="0" i="0" dirty="0">
                <a:solidFill>
                  <a:srgbClr val="D1D5DB"/>
                </a:solidFill>
                <a:effectLst/>
                <a:latin typeface="Söhne"/>
              </a:rPr>
              <a:t>To determine tunneling current, we integrate the Fermi–Dirac distribution function, assuming that an electron can have a single effective mass in each of the three zones. The results are expressed as follows:</a:t>
            </a:r>
          </a:p>
          <a:p>
            <a:pPr algn="l"/>
            <a:r>
              <a:rPr lang="en-CA" sz="2800" b="0" i="0" dirty="0">
                <a:solidFill>
                  <a:srgbClr val="D1D5DB"/>
                </a:solidFill>
                <a:effectLst/>
                <a:latin typeface="KaTeX_Main"/>
              </a:rPr>
              <a:t>�∝�⋅�⋅�∗⋅�</a:t>
            </a:r>
            <a:r>
              <a:rPr lang="en-CA" sz="2800" b="0" i="0" dirty="0" err="1">
                <a:solidFill>
                  <a:srgbClr val="D1D5DB"/>
                </a:solidFill>
                <a:effectLst/>
                <a:latin typeface="KaTeX_Main"/>
              </a:rPr>
              <a:t>ℏ⋅exp</a:t>
            </a:r>
            <a:r>
              <a:rPr lang="en-CA" sz="2800" b="0" i="0" dirty="0">
                <a:solidFill>
                  <a:srgbClr val="D1D5DB"/>
                </a:solidFill>
                <a:effectLst/>
                <a:latin typeface="KaTeX_Main"/>
              </a:rPr>
              <a:t>⁡(−2��</a:t>
            </a:r>
            <a:r>
              <a:rPr lang="en-CA" sz="2800" b="0" i="0" dirty="0" err="1">
                <a:solidFill>
                  <a:srgbClr val="D1D5DB"/>
                </a:solidFill>
                <a:effectLst/>
                <a:latin typeface="KaTeX_Main"/>
              </a:rPr>
              <a:t>ℏ</a:t>
            </a:r>
            <a:r>
              <a:rPr lang="en-CA" sz="2800" b="0" i="0" dirty="0">
                <a:solidFill>
                  <a:srgbClr val="D1D5DB"/>
                </a:solidFill>
                <a:effectLst/>
                <a:latin typeface="KaTeX_Main"/>
              </a:rPr>
              <a:t>)</a:t>
            </a:r>
            <a:r>
              <a:rPr lang="en-CA" sz="2800" b="0" i="1" dirty="0" err="1">
                <a:solidFill>
                  <a:srgbClr val="D1D5DB"/>
                </a:solidFill>
                <a:effectLst/>
                <a:latin typeface="KaTeX_Math"/>
              </a:rPr>
              <a:t>J</a:t>
            </a:r>
            <a:r>
              <a:rPr lang="en-CA" sz="2800" b="0" i="0" dirty="0" err="1">
                <a:solidFill>
                  <a:srgbClr val="D1D5DB"/>
                </a:solidFill>
                <a:effectLst/>
                <a:latin typeface="KaTeX_Main"/>
              </a:rPr>
              <a:t>∝ℏ</a:t>
            </a:r>
            <a:r>
              <a:rPr lang="en-CA" sz="2800" b="0" i="1" dirty="0" err="1">
                <a:solidFill>
                  <a:srgbClr val="D1D5DB"/>
                </a:solidFill>
                <a:effectLst/>
                <a:latin typeface="KaTeX_Math"/>
              </a:rPr>
              <a:t>q</a:t>
            </a:r>
            <a:r>
              <a:rPr lang="en-CA" sz="2800" b="0" i="0" dirty="0" err="1">
                <a:solidFill>
                  <a:srgbClr val="D1D5DB"/>
                </a:solidFill>
                <a:effectLst/>
                <a:latin typeface="KaTeX_Main"/>
              </a:rPr>
              <a:t>⋅</a:t>
            </a:r>
            <a:r>
              <a:rPr lang="en-CA" sz="2800" b="0" i="1" dirty="0" err="1">
                <a:solidFill>
                  <a:srgbClr val="D1D5DB"/>
                </a:solidFill>
                <a:effectLst/>
                <a:latin typeface="KaTeX_Math"/>
              </a:rPr>
              <a:t>E</a:t>
            </a:r>
            <a:r>
              <a:rPr lang="en-CA" sz="2800" b="0" i="0" dirty="0" err="1">
                <a:solidFill>
                  <a:srgbClr val="D1D5DB"/>
                </a:solidFill>
                <a:effectLst/>
                <a:latin typeface="KaTeX_Main"/>
              </a:rPr>
              <a:t>⋅</a:t>
            </a:r>
            <a:r>
              <a:rPr lang="en-CA" sz="2800" b="0" i="1" dirty="0" err="1">
                <a:solidFill>
                  <a:srgbClr val="D1D5DB"/>
                </a:solidFill>
                <a:effectLst/>
                <a:latin typeface="KaTeX_Math"/>
              </a:rPr>
              <a:t>m</a:t>
            </a:r>
            <a:r>
              <a:rPr lang="en-CA" sz="2800" b="0" i="0" dirty="0">
                <a:solidFill>
                  <a:srgbClr val="D1D5DB"/>
                </a:solidFill>
                <a:effectLst/>
                <a:latin typeface="KaTeX_Main"/>
              </a:rPr>
              <a:t>∗⋅</a:t>
            </a:r>
            <a:r>
              <a:rPr lang="en-CA" sz="2800" b="0" i="1" dirty="0">
                <a:solidFill>
                  <a:srgbClr val="D1D5DB"/>
                </a:solidFill>
                <a:effectLst/>
                <a:latin typeface="KaTeX_Math"/>
              </a:rPr>
              <a:t>T</a:t>
            </a:r>
            <a:r>
              <a:rPr lang="en-CA" sz="2800" b="0" i="0" dirty="0">
                <a:solidFill>
                  <a:srgbClr val="D1D5DB"/>
                </a:solidFill>
                <a:effectLst/>
                <a:latin typeface="KaTeX_Main"/>
              </a:rPr>
              <a:t>​⋅exp</a:t>
            </a:r>
            <a:r>
              <a:rPr lang="en-CA" sz="2800" b="0" i="0" dirty="0">
                <a:solidFill>
                  <a:srgbClr val="D1D5DB"/>
                </a:solidFill>
                <a:effectLst/>
                <a:latin typeface="KaTeX_Size1"/>
              </a:rPr>
              <a:t>(</a:t>
            </a:r>
            <a:r>
              <a:rPr lang="en-CA" sz="2800" b="0" i="0" dirty="0">
                <a:solidFill>
                  <a:srgbClr val="D1D5DB"/>
                </a:solidFill>
                <a:effectLst/>
                <a:latin typeface="KaTeX_Main"/>
              </a:rPr>
              <a:t>−ℏ2</a:t>
            </a:r>
            <a:r>
              <a:rPr lang="el-GR" sz="2800" b="0" i="1" dirty="0">
                <a:solidFill>
                  <a:srgbClr val="D1D5DB"/>
                </a:solidFill>
                <a:effectLst/>
                <a:latin typeface="KaTeX_Math"/>
              </a:rPr>
              <a:t>κ</a:t>
            </a:r>
            <a:r>
              <a:rPr lang="en-CA" sz="2800" b="0" i="1" dirty="0">
                <a:solidFill>
                  <a:srgbClr val="D1D5DB"/>
                </a:solidFill>
                <a:effectLst/>
                <a:latin typeface="KaTeX_Math"/>
              </a:rPr>
              <a:t>d</a:t>
            </a:r>
            <a:r>
              <a:rPr lang="en-CA" sz="2800" b="0" i="0" dirty="0">
                <a:solidFill>
                  <a:srgbClr val="D1D5DB"/>
                </a:solidFill>
                <a:effectLst/>
                <a:latin typeface="KaTeX_Main"/>
              </a:rPr>
              <a:t>​</a:t>
            </a:r>
            <a:r>
              <a:rPr lang="en-CA" sz="2800" b="0" i="0" dirty="0">
                <a:solidFill>
                  <a:srgbClr val="D1D5DB"/>
                </a:solidFill>
                <a:effectLst/>
                <a:latin typeface="KaTeX_Size1"/>
              </a:rPr>
              <a:t>)</a:t>
            </a:r>
            <a:endParaRPr lang="en-CA" sz="2800" b="0" i="0" dirty="0">
              <a:solidFill>
                <a:srgbClr val="D1D5DB"/>
              </a:solidFill>
              <a:effectLst/>
              <a:latin typeface="Söhne"/>
            </a:endParaRPr>
          </a:p>
          <a:p>
            <a:pPr algn="l"/>
            <a:r>
              <a:rPr lang="en-CA" sz="2800" b="0" i="0" dirty="0">
                <a:solidFill>
                  <a:srgbClr val="D1D5DB"/>
                </a:solidFill>
                <a:effectLst/>
                <a:latin typeface="Söhne"/>
              </a:rPr>
              <a:t>Where:</a:t>
            </a:r>
          </a:p>
          <a:p>
            <a:pPr algn="l">
              <a:buFont typeface="Arial" panose="020B0604020202020204" pitchFamily="34" charset="0"/>
              <a:buChar char="•"/>
            </a:pPr>
            <a:r>
              <a:rPr lang="en-CA" sz="2800" b="0" i="0" dirty="0">
                <a:solidFill>
                  <a:srgbClr val="D1D5DB"/>
                </a:solidFill>
                <a:effectLst/>
                <a:latin typeface="KaTeX_Main"/>
              </a:rPr>
              <a:t>�</a:t>
            </a:r>
            <a:r>
              <a:rPr lang="en-CA" sz="2800" b="0" i="1" dirty="0">
                <a:solidFill>
                  <a:srgbClr val="D1D5DB"/>
                </a:solidFill>
                <a:effectLst/>
                <a:latin typeface="KaTeX_Math"/>
              </a:rPr>
              <a:t>J</a:t>
            </a:r>
            <a:r>
              <a:rPr lang="en-CA" sz="2800" b="0" i="0" dirty="0">
                <a:solidFill>
                  <a:srgbClr val="D1D5DB"/>
                </a:solidFill>
                <a:effectLst/>
                <a:latin typeface="Söhne"/>
              </a:rPr>
              <a:t> is the tunneling current.</a:t>
            </a:r>
          </a:p>
          <a:p>
            <a:pPr algn="l">
              <a:buFont typeface="Arial" panose="020B0604020202020204" pitchFamily="34" charset="0"/>
              <a:buChar char="•"/>
            </a:pPr>
            <a:r>
              <a:rPr lang="en-CA" sz="2800" b="0" i="0" dirty="0">
                <a:solidFill>
                  <a:srgbClr val="D1D5DB"/>
                </a:solidFill>
                <a:effectLst/>
                <a:latin typeface="KaTeX_Main"/>
              </a:rPr>
              <a:t>�</a:t>
            </a:r>
            <a:r>
              <a:rPr lang="en-CA" sz="2800" b="0" i="1" dirty="0">
                <a:solidFill>
                  <a:srgbClr val="D1D5DB"/>
                </a:solidFill>
                <a:effectLst/>
                <a:latin typeface="KaTeX_Math"/>
              </a:rPr>
              <a:t>q</a:t>
            </a:r>
            <a:r>
              <a:rPr lang="en-CA" sz="2800" b="0" i="0" dirty="0">
                <a:solidFill>
                  <a:srgbClr val="D1D5DB"/>
                </a:solidFill>
                <a:effectLst/>
                <a:latin typeface="Söhne"/>
              </a:rPr>
              <a:t> is the elementary charge.</a:t>
            </a:r>
          </a:p>
          <a:p>
            <a:pPr algn="l">
              <a:buFont typeface="Arial" panose="020B0604020202020204" pitchFamily="34" charset="0"/>
              <a:buChar char="•"/>
            </a:pPr>
            <a:r>
              <a:rPr lang="en-CA" sz="2800" b="0" i="0" dirty="0">
                <a:solidFill>
                  <a:srgbClr val="D1D5DB"/>
                </a:solidFill>
                <a:effectLst/>
                <a:latin typeface="KaTeX_Main"/>
              </a:rPr>
              <a:t>�</a:t>
            </a:r>
            <a:r>
              <a:rPr lang="en-CA" sz="2800" b="0" i="1" dirty="0">
                <a:solidFill>
                  <a:srgbClr val="D1D5DB"/>
                </a:solidFill>
                <a:effectLst/>
                <a:latin typeface="KaTeX_Math"/>
              </a:rPr>
              <a:t>E</a:t>
            </a:r>
            <a:r>
              <a:rPr lang="en-CA" sz="2800" b="0" i="0" dirty="0">
                <a:solidFill>
                  <a:srgbClr val="D1D5DB"/>
                </a:solidFill>
                <a:effectLst/>
                <a:latin typeface="Söhne"/>
              </a:rPr>
              <a:t> is the electric field.</a:t>
            </a:r>
          </a:p>
          <a:p>
            <a:pPr algn="l">
              <a:buFont typeface="Arial" panose="020B0604020202020204" pitchFamily="34" charset="0"/>
              <a:buChar char="•"/>
            </a:pPr>
            <a:r>
              <a:rPr lang="en-CA" sz="2800" b="0" i="0" dirty="0">
                <a:solidFill>
                  <a:srgbClr val="D1D5DB"/>
                </a:solidFill>
                <a:effectLst/>
                <a:latin typeface="KaTeX_Main"/>
              </a:rPr>
              <a:t>�∗</a:t>
            </a:r>
            <a:r>
              <a:rPr lang="en-CA" sz="2800" b="0" i="1" dirty="0">
                <a:solidFill>
                  <a:srgbClr val="D1D5DB"/>
                </a:solidFill>
                <a:effectLst/>
                <a:latin typeface="KaTeX_Math"/>
              </a:rPr>
              <a:t>m</a:t>
            </a:r>
            <a:r>
              <a:rPr lang="en-CA" sz="2800" b="0" i="0" dirty="0">
                <a:solidFill>
                  <a:srgbClr val="D1D5DB"/>
                </a:solidFill>
                <a:effectLst/>
                <a:latin typeface="KaTeX_Main"/>
              </a:rPr>
              <a:t>∗</a:t>
            </a:r>
            <a:r>
              <a:rPr lang="en-CA" sz="2800" b="0" i="0" dirty="0">
                <a:solidFill>
                  <a:srgbClr val="D1D5DB"/>
                </a:solidFill>
                <a:effectLst/>
                <a:latin typeface="Söhne"/>
              </a:rPr>
              <a:t> is the effective mass.</a:t>
            </a:r>
          </a:p>
          <a:p>
            <a:pPr algn="l">
              <a:buFont typeface="Arial" panose="020B0604020202020204" pitchFamily="34" charset="0"/>
              <a:buChar char="•"/>
            </a:pPr>
            <a:r>
              <a:rPr lang="en-CA" sz="2800" b="0" i="0" dirty="0">
                <a:solidFill>
                  <a:srgbClr val="D1D5DB"/>
                </a:solidFill>
                <a:effectLst/>
                <a:latin typeface="KaTeX_Main"/>
              </a:rPr>
              <a:t>�</a:t>
            </a:r>
            <a:r>
              <a:rPr lang="en-CA" sz="2800" b="0" i="1" dirty="0">
                <a:solidFill>
                  <a:srgbClr val="D1D5DB"/>
                </a:solidFill>
                <a:effectLst/>
                <a:latin typeface="KaTeX_Math"/>
              </a:rPr>
              <a:t>T</a:t>
            </a:r>
            <a:r>
              <a:rPr lang="en-CA" sz="2800" b="0" i="0" dirty="0">
                <a:solidFill>
                  <a:srgbClr val="D1D5DB"/>
                </a:solidFill>
                <a:effectLst/>
                <a:latin typeface="Söhne"/>
              </a:rPr>
              <a:t> is the tunneling probability.</a:t>
            </a:r>
          </a:p>
          <a:p>
            <a:pPr algn="l"/>
            <a:r>
              <a:rPr lang="en-CA" sz="2800" b="0" i="0" dirty="0">
                <a:solidFill>
                  <a:srgbClr val="D1D5DB"/>
                </a:solidFill>
                <a:effectLst/>
                <a:latin typeface="Söhne"/>
              </a:rPr>
              <a:t>Determining tunneling current involves solving </a:t>
            </a:r>
            <a:r>
              <a:rPr lang="en-CA" sz="2800" b="0" i="0" dirty="0" err="1">
                <a:solidFill>
                  <a:srgbClr val="D1D5DB"/>
                </a:solidFill>
                <a:effectLst/>
                <a:latin typeface="Söhne"/>
              </a:rPr>
              <a:t>Schroedinger's</a:t>
            </a:r>
            <a:r>
              <a:rPr lang="en-CA" sz="2800" b="0" i="0" dirty="0">
                <a:solidFill>
                  <a:srgbClr val="D1D5DB"/>
                </a:solidFill>
                <a:effectLst/>
                <a:latin typeface="Söhne"/>
              </a:rPr>
              <a:t> equation for the electron wave function, considering periodic lattice potential. Approximations like the Wentzel–</a:t>
            </a:r>
            <a:r>
              <a:rPr lang="en-CA" sz="2800" b="0" i="0" dirty="0" err="1">
                <a:solidFill>
                  <a:srgbClr val="D1D5DB"/>
                </a:solidFill>
                <a:effectLst/>
                <a:latin typeface="Söhne"/>
              </a:rPr>
              <a:t>Kramers</a:t>
            </a:r>
            <a:r>
              <a:rPr lang="en-CA" sz="2800" b="0" i="0" dirty="0">
                <a:solidFill>
                  <a:srgbClr val="D1D5DB"/>
                </a:solidFill>
                <a:effectLst/>
                <a:latin typeface="Söhne"/>
              </a:rPr>
              <a:t>–Brillouin method or neglecting Fermi–Dirac functions for modeling are applied. An alternative expression is used to address limitations.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dvEPSTI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dvEPSTI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where h is Planck’s constant, </a:t>
            </a:r>
            <a:r>
              <a:rPr lang="en-CA" sz="1800" dirty="0">
                <a:effectLst/>
                <a:latin typeface="AdvSPSMI"/>
              </a:rPr>
              <a:t>mx </a:t>
            </a:r>
            <a:r>
              <a:rPr lang="en-CA" sz="1800" dirty="0">
                <a:effectLst/>
                <a:latin typeface="AdvEPSTIM"/>
              </a:rPr>
              <a:t>is the electron effective mass in the direction perpendicular to the barrier, Ex is the electron kinetic energy in the direction perpendicular to the barrier, k is the Boltzmann constant, T is the temper- </a:t>
            </a:r>
            <a:r>
              <a:rPr lang="en-CA" sz="1800" dirty="0" err="1">
                <a:effectLst/>
                <a:latin typeface="AdvEPSTIM"/>
              </a:rPr>
              <a:t>ature</a:t>
            </a:r>
            <a:r>
              <a:rPr lang="en-CA" sz="1800" dirty="0">
                <a:effectLst/>
                <a:latin typeface="AdvEPSTIM"/>
              </a:rPr>
              <a:t>, and S(Ex) is the ‘‘supply’’ function, which is derived from the integration of the Fermi–Dirac distribution </a:t>
            </a:r>
            <a:r>
              <a:rPr lang="en-CA" sz="1800" dirty="0" err="1">
                <a:effectLst/>
                <a:latin typeface="AdvEPSTIM"/>
              </a:rPr>
              <a:t>func</a:t>
            </a:r>
            <a:r>
              <a:rPr lang="en-CA" sz="1800" dirty="0">
                <a:effectLst/>
                <a:latin typeface="AdvEPSTIM"/>
              </a:rPr>
              <a:t>- </a:t>
            </a:r>
            <a:r>
              <a:rPr lang="en-CA" sz="1800" dirty="0" err="1">
                <a:effectLst/>
                <a:latin typeface="AdvEPSTIM"/>
              </a:rPr>
              <a:t>tion</a:t>
            </a:r>
            <a:r>
              <a:rPr lang="en-CA" sz="1800" dirty="0">
                <a:effectLst/>
                <a:latin typeface="AdvEPSTIM"/>
              </a:rPr>
              <a:t>, and is given by </a:t>
            </a:r>
            <a:r>
              <a:rPr lang="en-CA" sz="1800" dirty="0">
                <a:solidFill>
                  <a:srgbClr val="000066"/>
                </a:solidFill>
                <a:effectLst/>
                <a:latin typeface="AdvEPSTIM"/>
              </a:rPr>
              <a:t>[3]</a:t>
            </a:r>
            <a:r>
              <a:rPr lang="en-CA" sz="1800" dirty="0">
                <a:effectLst/>
                <a:latin typeface="AdvEPSTIM"/>
              </a:rPr>
              <a:t>: </a:t>
            </a:r>
            <a:endParaRPr lang="en-CA" dirty="0"/>
          </a:p>
          <a:p>
            <a:br>
              <a:rPr lang="en-CA" dirty="0"/>
            </a:br>
            <a:r>
              <a:rPr lang="en-CA" sz="1800" dirty="0">
                <a:effectLst/>
                <a:latin typeface="AdvEPSTIM"/>
              </a:rPr>
              <a:t>where </a:t>
            </a:r>
            <a:r>
              <a:rPr lang="en-CA" sz="1800" dirty="0" err="1">
                <a:effectLst/>
                <a:latin typeface="AdvEPSTIM"/>
              </a:rPr>
              <a:t>Efs</a:t>
            </a:r>
            <a:r>
              <a:rPr lang="en-CA" sz="1800" dirty="0">
                <a:effectLst/>
                <a:latin typeface="AdvEPSTIM"/>
              </a:rPr>
              <a:t> and </a:t>
            </a:r>
            <a:r>
              <a:rPr lang="en-CA" sz="1800" dirty="0" err="1">
                <a:effectLst/>
                <a:latin typeface="AdvEPSTIM"/>
              </a:rPr>
              <a:t>Efg</a:t>
            </a:r>
            <a:r>
              <a:rPr lang="en-CA" sz="1800" dirty="0">
                <a:effectLst/>
                <a:latin typeface="AdvEPSTIM"/>
              </a:rPr>
              <a:t> are the electron Fermi levels in the semi- </a:t>
            </a:r>
            <a:endParaRPr lang="en-CA" dirty="0"/>
          </a:p>
          <a:p>
            <a:r>
              <a:rPr lang="en-CA" sz="1800" dirty="0">
                <a:effectLst/>
                <a:latin typeface="AdvEPSTIM"/>
              </a:rPr>
              <a:t>conductor and the gate, respectively. Note that the applied voltage is implicitly present in this equation through the difference between the Fermi levels. </a:t>
            </a:r>
            <a:br>
              <a:rPr lang="en-CA" sz="1800" dirty="0">
                <a:effectLst/>
                <a:latin typeface="AdvEPSTIM"/>
              </a:rPr>
            </a:br>
            <a:br>
              <a:rPr lang="en-CA" sz="1800" dirty="0">
                <a:effectLst/>
                <a:latin typeface="AdvEPSTIM"/>
              </a:rPr>
            </a:br>
            <a:r>
              <a:rPr lang="en-CA" b="0" i="0" dirty="0">
                <a:solidFill>
                  <a:srgbClr val="ECECF1"/>
                </a:solidFill>
                <a:effectLst/>
                <a:latin typeface="Söhne"/>
              </a:rPr>
              <a:t>Finding the probability of tunneling through the barrier and solving the integral then becomes the only task left to determine the tunneling current. </a:t>
            </a:r>
            <a:r>
              <a:rPr lang="en-CA" b="0" i="0" dirty="0" err="1">
                <a:solidFill>
                  <a:srgbClr val="ECECF1"/>
                </a:solidFill>
                <a:effectLst/>
                <a:latin typeface="Söhne"/>
              </a:rPr>
              <a:t>Schroedinger's</a:t>
            </a:r>
            <a:r>
              <a:rPr lang="en-CA" b="0" i="0" dirty="0">
                <a:solidFill>
                  <a:srgbClr val="ECECF1"/>
                </a:solidFill>
                <a:effectLst/>
                <a:latin typeface="Söhne"/>
              </a:rPr>
              <a:t> equation for the electron wave function must be solved to get the tunneling probability. assuming the electron is free and including the effect of the periodic lattice potential through the use of the effective mass. f the potential is not constant, but it changes ‘‘slowly’’ with position, This is known as the Wentzel–</a:t>
            </a:r>
            <a:r>
              <a:rPr lang="en-CA" b="0" i="0" dirty="0" err="1">
                <a:solidFill>
                  <a:srgbClr val="ECECF1"/>
                </a:solidFill>
                <a:effectLst/>
                <a:latin typeface="Söhne"/>
              </a:rPr>
              <a:t>Kramers</a:t>
            </a:r>
            <a:r>
              <a:rPr lang="en-CA" b="0" i="0" dirty="0">
                <a:solidFill>
                  <a:srgbClr val="ECECF1"/>
                </a:solidFill>
                <a:effectLst/>
                <a:latin typeface="Söhne"/>
              </a:rPr>
              <a:t>–Brillouin (WKB) approximation. The condition of a ‘‘slow’’ change of the potential means that the changes in the potential and its derivative on each electron wavelength, should be small compared to the energy of the particle. Another possible approximation is to neglect the effect of the finite availability of carriers for tunneling, given in (3) by the presence of the Fermi–Dirac functions, by assuming a degenerate inversion or accumulation layer in the semiconductor surface This can be used to model the tunneling current for moderate applied bias, where there is strong inversion or accumulation, but the field is not high enough to cause Fowler–</a:t>
            </a:r>
            <a:r>
              <a:rPr lang="en-CA" b="0" i="0" dirty="0" err="1">
                <a:solidFill>
                  <a:srgbClr val="ECECF1"/>
                </a:solidFill>
                <a:effectLst/>
                <a:latin typeface="Söhne"/>
              </a:rPr>
              <a:t>Nordheim</a:t>
            </a:r>
            <a:r>
              <a:rPr lang="en-CA" b="0" i="0" dirty="0">
                <a:solidFill>
                  <a:srgbClr val="ECECF1"/>
                </a:solidFill>
                <a:effectLst/>
                <a:latin typeface="Söhne"/>
              </a:rPr>
              <a:t> tunneling. However, for low voltages, where there is a limited availability of carriers for tunnel- </a:t>
            </a:r>
            <a:r>
              <a:rPr lang="en-CA" b="0" i="0" dirty="0" err="1">
                <a:solidFill>
                  <a:srgbClr val="ECECF1"/>
                </a:solidFill>
                <a:effectLst/>
                <a:latin typeface="Söhne"/>
              </a:rPr>
              <a:t>ing</a:t>
            </a:r>
            <a:r>
              <a:rPr lang="en-CA" b="0" i="0" dirty="0">
                <a:solidFill>
                  <a:srgbClr val="ECECF1"/>
                </a:solidFill>
                <a:effectLst/>
                <a:latin typeface="Söhne"/>
              </a:rPr>
              <a:t>, this expression can overestimate the tunneling current by several orders of magnitude as shown in Fig. 8; besides, in (13) the current does not go to zero for zero field, which is to be expected from basic physics. An alternative </a:t>
            </a:r>
            <a:r>
              <a:rPr lang="en-CA" b="0" i="0" dirty="0" err="1">
                <a:solidFill>
                  <a:srgbClr val="ECECF1"/>
                </a:solidFill>
                <a:effectLst/>
                <a:latin typeface="Söhne"/>
              </a:rPr>
              <a:t>expres</a:t>
            </a:r>
            <a:r>
              <a:rPr lang="en-CA" b="0" i="0" dirty="0">
                <a:solidFill>
                  <a:srgbClr val="ECECF1"/>
                </a:solidFill>
                <a:effectLst/>
                <a:latin typeface="Söhne"/>
              </a:rPr>
              <a:t>- </a:t>
            </a:r>
            <a:r>
              <a:rPr lang="en-CA" b="0" i="0" dirty="0" err="1">
                <a:solidFill>
                  <a:srgbClr val="ECECF1"/>
                </a:solidFill>
                <a:effectLst/>
                <a:latin typeface="Söhne"/>
              </a:rPr>
              <a:t>sion</a:t>
            </a:r>
            <a:r>
              <a:rPr lang="en-CA" b="0" i="0" dirty="0">
                <a:solidFill>
                  <a:srgbClr val="ECECF1"/>
                </a:solidFill>
                <a:effectLst/>
                <a:latin typeface="Söhne"/>
              </a:rPr>
              <a:t> that overcomes this problem is [30]</a:t>
            </a: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8</a:t>
            </a:fld>
            <a:endParaRPr lang="en-IN"/>
          </a:p>
        </p:txBody>
      </p:sp>
    </p:spTree>
    <p:extLst>
      <p:ext uri="{BB962C8B-B14F-4D97-AF65-F5344CB8AC3E}">
        <p14:creationId xmlns:p14="http://schemas.microsoft.com/office/powerpoint/2010/main" val="431995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illustrates two types of tunneling mechanisms: (a) Tunneling through a triangular barrier into the insulator conduction band, known as Fowler–</a:t>
            </a:r>
            <a:r>
              <a:rPr lang="en-US" dirty="0" err="1"/>
              <a:t>Nordheim</a:t>
            </a:r>
            <a:r>
              <a:rPr lang="en-US" dirty="0"/>
              <a:t> tunneling. (b) Tunneling through a trapezoidal barrier, called direct tunneling.</a:t>
            </a:r>
          </a:p>
          <a:p>
            <a:endParaRPr lang="en-US" dirty="0"/>
          </a:p>
          <a:p>
            <a:r>
              <a:rPr lang="en-US" dirty="0"/>
              <a:t>In Fowler–</a:t>
            </a:r>
            <a:r>
              <a:rPr lang="en-US" dirty="0" err="1"/>
              <a:t>Nordheim</a:t>
            </a:r>
            <a:r>
              <a:rPr lang="en-US" dirty="0"/>
              <a:t> tunneling, when a large positive voltage is applied to the metal relative to the substrate, the left-hand side of the band diagram lowers. Electrons can then tunnel through an approximately triangular barrier from the conduction band of the semiconductor into the conduction band of the oxide, as shown in Fig. 3(a).</a:t>
            </a:r>
          </a:p>
          <a:p>
            <a:endParaRPr lang="en-US" dirty="0"/>
          </a:p>
          <a:p>
            <a:r>
              <a:rPr lang="en-US" dirty="0"/>
              <a:t>The current in Fowler–</a:t>
            </a:r>
            <a:r>
              <a:rPr lang="en-US" dirty="0" err="1"/>
              <a:t>Nordheim</a:t>
            </a:r>
            <a:r>
              <a:rPr lang="en-US" dirty="0"/>
              <a:t> tunneling is expressed by a relatively simple formula:</a:t>
            </a:r>
          </a:p>
          <a:p>
            <a:r>
              <a:rPr lang="en-US" dirty="0"/>
              <a:t>\[ J_{FN} = \frac{q^2 \sqrt{2m_{ox}}}{\</a:t>
            </a:r>
            <a:r>
              <a:rPr lang="en-US" dirty="0" err="1"/>
              <a:t>hbar</a:t>
            </a:r>
            <a:r>
              <a:rPr lang="en-US" dirty="0"/>
              <a:t>} \frac{E_{ox}^2}{\</a:t>
            </a:r>
            <a:r>
              <a:rPr lang="en-US" dirty="0" err="1"/>
              <a:t>phi_b</a:t>
            </a:r>
            <a:r>
              <a:rPr lang="en-US" dirty="0"/>
              <a:t>} \exp\left(-\frac{4\pi\</a:t>
            </a:r>
            <a:r>
              <a:rPr lang="en-US" dirty="0" err="1"/>
              <a:t>phi_b</a:t>
            </a:r>
            <a:r>
              <a:rPr lang="en-US" dirty="0"/>
              <a:t>^{3/2}}{3qE_{ox}}\right) \]</a:t>
            </a:r>
          </a:p>
          <a:p>
            <a:endParaRPr lang="en-US" dirty="0"/>
          </a:p>
          <a:p>
            <a:r>
              <a:rPr lang="en-US" dirty="0"/>
              <a:t>Assumptions for the derivation of this formula include the triangular shape of the potential barrier, neglecting the barrier lowering due to image forces, and describing electrons on the emitting electrode as a free Fermi gas.</a:t>
            </a:r>
          </a:p>
          <a:p>
            <a:endParaRPr lang="en-US" dirty="0"/>
          </a:p>
          <a:p>
            <a:pPr algn="l"/>
            <a:r>
              <a:rPr lang="en-US" dirty="0"/>
              <a:t>In the Fowler–</a:t>
            </a:r>
            <a:r>
              <a:rPr lang="en-US" dirty="0" err="1"/>
              <a:t>Nordheim</a:t>
            </a:r>
            <a:r>
              <a:rPr lang="en-US" dirty="0"/>
              <a:t> tunneling regime, a Fowler–</a:t>
            </a:r>
            <a:r>
              <a:rPr lang="en-US" dirty="0" err="1"/>
              <a:t>Nordheim</a:t>
            </a:r>
            <a:r>
              <a:rPr lang="en-US" dirty="0"/>
              <a:t> plot, plotting the logarithm of \(J_{FN}/E_{ox}^2\) versus \(1/E_{ox}\), yields a straight line, providing a good fit to experimental data for MOS structures with relatively thick oxide and metal gate.”</a:t>
            </a:r>
            <a:br>
              <a:rPr lang="en-US" dirty="0"/>
            </a:br>
            <a:br>
              <a:rPr lang="en-US" dirty="0"/>
            </a:br>
            <a:r>
              <a:rPr lang="en-CA" b="0" i="0" dirty="0">
                <a:solidFill>
                  <a:srgbClr val="D1D5DB"/>
                </a:solidFill>
                <a:effectLst/>
                <a:latin typeface="Söhne"/>
              </a:rPr>
              <a:t>While the Fowler–</a:t>
            </a:r>
            <a:r>
              <a:rPr lang="en-CA" b="0" i="0" dirty="0" err="1">
                <a:solidFill>
                  <a:srgbClr val="D1D5DB"/>
                </a:solidFill>
                <a:effectLst/>
                <a:latin typeface="Söhne"/>
              </a:rPr>
              <a:t>Nordheim</a:t>
            </a:r>
            <a:r>
              <a:rPr lang="en-CA" b="0" i="0" dirty="0">
                <a:solidFill>
                  <a:srgbClr val="D1D5DB"/>
                </a:solidFill>
                <a:effectLst/>
                <a:latin typeface="Söhne"/>
              </a:rPr>
              <a:t> model is effective for some scenarios, modern structures present challenges beyond its simplicity. Here are some factors not adequately addressed by the Fowler–</a:t>
            </a:r>
            <a:r>
              <a:rPr lang="en-CA" b="0" i="0" dirty="0" err="1">
                <a:solidFill>
                  <a:srgbClr val="D1D5DB"/>
                </a:solidFill>
                <a:effectLst/>
                <a:latin typeface="Söhne"/>
              </a:rPr>
              <a:t>Nordheim</a:t>
            </a:r>
            <a:r>
              <a:rPr lang="en-CA" b="0" i="0" dirty="0">
                <a:solidFill>
                  <a:srgbClr val="D1D5DB"/>
                </a:solidFill>
                <a:effectLst/>
                <a:latin typeface="Söhne"/>
              </a:rPr>
              <a:t> model:</a:t>
            </a:r>
          </a:p>
          <a:p>
            <a:pPr algn="l">
              <a:buFont typeface="+mj-lt"/>
              <a:buAutoNum type="arabicPeriod"/>
            </a:pPr>
            <a:r>
              <a:rPr lang="en-CA" b="1" i="0" dirty="0">
                <a:solidFill>
                  <a:srgbClr val="D1D5DB"/>
                </a:solidFill>
                <a:effectLst/>
                <a:latin typeface="Söhne"/>
              </a:rPr>
              <a:t>Direct Tunneling through Trapezoidal Barriers:</a:t>
            </a:r>
            <a:r>
              <a:rPr lang="en-CA" b="0" i="0" dirty="0">
                <a:solidFill>
                  <a:srgbClr val="D1D5DB"/>
                </a:solidFill>
                <a:effectLst/>
                <a:latin typeface="Söhne"/>
              </a:rPr>
              <a:t> For low applied voltages, direct tunneling through an approximately trapezoidal barrier becomes significant.</a:t>
            </a:r>
          </a:p>
          <a:p>
            <a:pPr algn="l">
              <a:buFont typeface="+mj-lt"/>
              <a:buAutoNum type="arabicPeriod"/>
            </a:pPr>
            <a:r>
              <a:rPr lang="en-CA" b="1" i="0" dirty="0">
                <a:solidFill>
                  <a:srgbClr val="D1D5DB"/>
                </a:solidFill>
                <a:effectLst/>
                <a:latin typeface="Söhne"/>
              </a:rPr>
              <a:t>Carrier Quantization:</a:t>
            </a:r>
            <a:r>
              <a:rPr lang="en-CA" b="0" i="0" dirty="0">
                <a:solidFill>
                  <a:srgbClr val="D1D5DB"/>
                </a:solidFill>
                <a:effectLst/>
                <a:latin typeface="Söhne"/>
              </a:rPr>
              <a:t> In the inversion/accumulation layer, carrier quantization effects come into play, impacting tunneling characteristics.</a:t>
            </a:r>
          </a:p>
          <a:p>
            <a:pPr algn="l">
              <a:buFont typeface="+mj-lt"/>
              <a:buAutoNum type="arabicPeriod"/>
            </a:pPr>
            <a:r>
              <a:rPr lang="en-CA" b="1" i="0" dirty="0">
                <a:solidFill>
                  <a:srgbClr val="D1D5DB"/>
                </a:solidFill>
                <a:effectLst/>
                <a:latin typeface="Söhne"/>
              </a:rPr>
              <a:t>Multiple Tunneling Mechanisms:</a:t>
            </a:r>
            <a:r>
              <a:rPr lang="en-CA" b="0" i="0" dirty="0">
                <a:solidFill>
                  <a:srgbClr val="D1D5DB"/>
                </a:solidFill>
                <a:effectLst/>
                <a:latin typeface="Söhne"/>
              </a:rPr>
              <a:t> Beyond conduction band tunneling of electrons, other tunneling mechanisms emerge, including valence band hole tunneling and valence band electron tunneling.</a:t>
            </a:r>
          </a:p>
          <a:p>
            <a:pPr algn="l">
              <a:buFont typeface="+mj-lt"/>
              <a:buAutoNum type="arabicPeriod"/>
            </a:pPr>
            <a:r>
              <a:rPr lang="en-CA" b="1" i="0" dirty="0">
                <a:solidFill>
                  <a:srgbClr val="D1D5DB"/>
                </a:solidFill>
                <a:effectLst/>
                <a:latin typeface="Söhne"/>
              </a:rPr>
              <a:t>Temperature Effects:</a:t>
            </a:r>
            <a:r>
              <a:rPr lang="en-CA" b="0" i="0" dirty="0">
                <a:solidFill>
                  <a:srgbClr val="D1D5DB"/>
                </a:solidFill>
                <a:effectLst/>
                <a:latin typeface="Söhne"/>
              </a:rPr>
              <a:t> The finite temperature introduces complexities in the availability of carriers for tunneling, a factor not considered in the simple Fowler–</a:t>
            </a:r>
            <a:r>
              <a:rPr lang="en-CA" b="0" i="0" dirty="0" err="1">
                <a:solidFill>
                  <a:srgbClr val="D1D5DB"/>
                </a:solidFill>
                <a:effectLst/>
                <a:latin typeface="Söhne"/>
              </a:rPr>
              <a:t>Nordheim</a:t>
            </a:r>
            <a:r>
              <a:rPr lang="en-CA" b="0" i="0" dirty="0">
                <a:solidFill>
                  <a:srgbClr val="D1D5DB"/>
                </a:solidFill>
                <a:effectLst/>
                <a:latin typeface="Söhne"/>
              </a:rPr>
              <a:t> model.</a:t>
            </a:r>
          </a:p>
          <a:p>
            <a:pPr algn="l">
              <a:buFont typeface="+mj-lt"/>
              <a:buAutoNum type="arabicPeriod"/>
            </a:pPr>
            <a:r>
              <a:rPr lang="en-CA" b="1" i="0" dirty="0">
                <a:solidFill>
                  <a:srgbClr val="D1D5DB"/>
                </a:solidFill>
                <a:effectLst/>
                <a:latin typeface="Söhne"/>
              </a:rPr>
              <a:t>Depletion Effects:</a:t>
            </a:r>
            <a:r>
              <a:rPr lang="en-CA" b="0" i="0" dirty="0">
                <a:solidFill>
                  <a:srgbClr val="D1D5DB"/>
                </a:solidFill>
                <a:effectLst/>
                <a:latin typeface="Söhne"/>
              </a:rPr>
              <a:t> The impact of depletion effects on the polysilicon gate is not adequately accounted for in the Fowler–</a:t>
            </a:r>
            <a:r>
              <a:rPr lang="en-CA" b="0" i="0" dirty="0" err="1">
                <a:solidFill>
                  <a:srgbClr val="D1D5DB"/>
                </a:solidFill>
                <a:effectLst/>
                <a:latin typeface="Söhne"/>
              </a:rPr>
              <a:t>Nordheim</a:t>
            </a:r>
            <a:r>
              <a:rPr lang="en-CA" b="0" i="0" dirty="0">
                <a:solidFill>
                  <a:srgbClr val="D1D5DB"/>
                </a:solidFill>
                <a:effectLst/>
                <a:latin typeface="Söhne"/>
              </a:rPr>
              <a:t> model.</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9</a:t>
            </a:fld>
            <a:endParaRPr lang="en-IN"/>
          </a:p>
        </p:txBody>
      </p:sp>
    </p:spTree>
    <p:extLst>
      <p:ext uri="{BB962C8B-B14F-4D97-AF65-F5344CB8AC3E}">
        <p14:creationId xmlns:p14="http://schemas.microsoft.com/office/powerpoint/2010/main" val="110240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72A9AFB9-7A55-3949-8D68-00F802F53D9B}" type="datetime1">
              <a:rPr lang="en-CA" smtClean="0"/>
              <a:t>2023-12-12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576D3FAB-C199-E64E-A1B5-BA6848601EB7}" type="datetime1">
              <a:rPr lang="en-CA" smtClean="0"/>
              <a:t>2023-12-12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D5FFBF5B-53BE-5C45-8FBF-DC34E1E30B1F}" type="datetime1">
              <a:rPr lang="en-CA" smtClean="0"/>
              <a:t>2023-12-12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FA4469F-78D4-DD48-A40B-12E432A776D1}" type="datetime1">
              <a:rPr lang="en-CA" smtClean="0"/>
              <a:t>2023-12-12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F6C2B416-9BB6-274B-AB1B-0499306A555D}" type="datetime1">
              <a:rPr lang="en-CA" smtClean="0"/>
              <a:t>2023-12-12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2A529AB4-095E-464D-A7FF-4EEEB2486508}" type="datetime1">
              <a:rPr lang="en-CA" smtClean="0"/>
              <a:t>2023-12-12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A553B20-5D36-8A44-8FC8-CA9F116D29E6}" type="datetime1">
              <a:rPr lang="en-CA" smtClean="0"/>
              <a:t>2023-12-12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279816D8-939D-9A43-A9B4-B1C02E948103}" type="datetime1">
              <a:rPr lang="en-CA" smtClean="0"/>
              <a:t>2023-12-12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BC08EFE-0D12-B946-8232-259169F98210}" type="datetime1">
              <a:rPr lang="en-CA" smtClean="0"/>
              <a:t>2023-12-12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C49C9473-4C46-F946-B02F-8178F6B9209F}" type="datetime1">
              <a:rPr lang="en-CA" smtClean="0"/>
              <a:t>2023-12-12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5618583"/>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Autofit/>
          </a:bodyPr>
          <a:lstStyle/>
          <a:p>
            <a:r>
              <a:rPr lang="en-US" sz="3800" dirty="0">
                <a:solidFill>
                  <a:schemeClr val="tx1"/>
                </a:solidFill>
              </a:rPr>
              <a:t>Tunneling Phenomena in Ultra-Thin Oxide MOS Structures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551426"/>
            <a:ext cx="3205640" cy="1174357"/>
          </a:xfrm>
        </p:spPr>
        <p:txBody>
          <a:bodyPr anchor="t">
            <a:normAutofit/>
          </a:bodyPr>
          <a:lstStyle/>
          <a:p>
            <a:pPr>
              <a:lnSpc>
                <a:spcPct val="100000"/>
              </a:lnSpc>
              <a:spcBef>
                <a:spcPts val="100"/>
              </a:spcBef>
            </a:pPr>
            <a:r>
              <a:rPr lang="en-US" sz="1800" dirty="0"/>
              <a:t>Neelanjan Goswami</a:t>
            </a:r>
          </a:p>
          <a:p>
            <a:pPr>
              <a:lnSpc>
                <a:spcPct val="100000"/>
              </a:lnSpc>
              <a:spcBef>
                <a:spcPts val="100"/>
              </a:spcBef>
            </a:pPr>
            <a:r>
              <a:rPr lang="en-US" sz="1800" dirty="0"/>
              <a:t>400414867</a:t>
            </a:r>
          </a:p>
          <a:p>
            <a:pPr>
              <a:lnSpc>
                <a:spcPct val="100000"/>
              </a:lnSpc>
              <a:spcBef>
                <a:spcPts val="100"/>
              </a:spcBef>
            </a:pPr>
            <a:endParaRPr lang="en-US" sz="100" dirty="0"/>
          </a:p>
          <a:p>
            <a:pPr>
              <a:lnSpc>
                <a:spcPct val="100000"/>
              </a:lnSpc>
              <a:spcBef>
                <a:spcPts val="100"/>
              </a:spcBef>
            </a:pPr>
            <a:r>
              <a:rPr lang="en-US" sz="1800" dirty="0"/>
              <a:t>McMaster UNIVERSITY</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26" name="Picture 2" descr="McMaster University - Wikipedia">
            <a:extLst>
              <a:ext uri="{FF2B5EF4-FFF2-40B4-BE49-F238E27FC236}">
                <a16:creationId xmlns:a16="http://schemas.microsoft.com/office/drawing/2014/main" id="{A3E4A2D5-3545-436D-B01D-8098BC615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1735919"/>
            <a:ext cx="5619750" cy="3109596"/>
          </a:xfrm>
          <a:prstGeom prst="rect">
            <a:avLst/>
          </a:prstGeom>
          <a:noFill/>
          <a:extLst>
            <a:ext uri="{909E8E84-426E-40DD-AFC4-6F175D3DCCD1}">
              <a14:hiddenFill xmlns:a14="http://schemas.microsoft.com/office/drawing/2010/main">
                <a:solidFill>
                  <a:srgbClr val="FFFFFF"/>
                </a:solidFill>
              </a14:hiddenFill>
            </a:ext>
          </a:extLst>
        </p:spPr>
      </p:pic>
      <p:sp>
        <p:nvSpPr>
          <p:cNvPr id="15" name="Subtitle 2">
            <a:extLst>
              <a:ext uri="{FF2B5EF4-FFF2-40B4-BE49-F238E27FC236}">
                <a16:creationId xmlns:a16="http://schemas.microsoft.com/office/drawing/2014/main" id="{C4BF0D5D-EAAD-4CB8-8116-4BF6B8F4DAFC}"/>
              </a:ext>
            </a:extLst>
          </p:cNvPr>
          <p:cNvSpPr txBox="1">
            <a:spLocks/>
          </p:cNvSpPr>
          <p:nvPr/>
        </p:nvSpPr>
        <p:spPr>
          <a:xfrm>
            <a:off x="29402" y="5625843"/>
            <a:ext cx="7668062" cy="1174357"/>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100"/>
              </a:spcBef>
            </a:pPr>
            <a:r>
              <a:rPr lang="en-US" sz="1800" dirty="0">
                <a:solidFill>
                  <a:schemeClr val="accent1"/>
                </a:solidFill>
              </a:rPr>
              <a:t>Faculty Advisor:</a:t>
            </a:r>
          </a:p>
          <a:p>
            <a:pPr>
              <a:lnSpc>
                <a:spcPct val="100000"/>
              </a:lnSpc>
              <a:spcBef>
                <a:spcPts val="100"/>
              </a:spcBef>
            </a:pPr>
            <a:r>
              <a:rPr lang="en-US" sz="1800" dirty="0">
                <a:solidFill>
                  <a:schemeClr val="accent1"/>
                </a:solidFill>
              </a:rPr>
              <a:t>Dr. </a:t>
            </a:r>
            <a:r>
              <a:rPr lang="en-US" sz="1800" dirty="0" err="1">
                <a:solidFill>
                  <a:schemeClr val="accent1"/>
                </a:solidFill>
              </a:rPr>
              <a:t>Yaser</a:t>
            </a:r>
            <a:r>
              <a:rPr lang="en-US" sz="1800" dirty="0">
                <a:solidFill>
                  <a:schemeClr val="accent1"/>
                </a:solidFill>
              </a:rPr>
              <a:t> </a:t>
            </a:r>
            <a:r>
              <a:rPr lang="en-US" sz="1800" dirty="0" err="1">
                <a:solidFill>
                  <a:schemeClr val="accent1"/>
                </a:solidFill>
              </a:rPr>
              <a:t>Haddara</a:t>
            </a:r>
            <a:endParaRPr lang="en-US" sz="1800" dirty="0">
              <a:solidFill>
                <a:schemeClr val="accent1"/>
              </a:solidFill>
            </a:endParaRPr>
          </a:p>
          <a:p>
            <a:pPr>
              <a:lnSpc>
                <a:spcPct val="100000"/>
              </a:lnSpc>
              <a:spcBef>
                <a:spcPts val="100"/>
              </a:spcBef>
            </a:pPr>
            <a:r>
              <a:rPr lang="en-US" sz="1800" dirty="0">
                <a:solidFill>
                  <a:schemeClr val="accent1"/>
                </a:solidFill>
              </a:rPr>
              <a:t>Department of Electrical and Computer Engineering</a:t>
            </a:r>
          </a:p>
          <a:p>
            <a:pPr>
              <a:lnSpc>
                <a:spcPct val="100000"/>
              </a:lnSpc>
              <a:spcBef>
                <a:spcPts val="100"/>
              </a:spcBef>
            </a:pPr>
            <a:r>
              <a:rPr lang="en-US" sz="1800" dirty="0">
                <a:solidFill>
                  <a:schemeClr val="accent1"/>
                </a:solidFill>
              </a:rPr>
              <a:t>McMaster University</a:t>
            </a:r>
          </a:p>
        </p:txBody>
      </p:sp>
      <p:sp>
        <p:nvSpPr>
          <p:cNvPr id="4" name="Slide Number Placeholder 3">
            <a:extLst>
              <a:ext uri="{FF2B5EF4-FFF2-40B4-BE49-F238E27FC236}">
                <a16:creationId xmlns:a16="http://schemas.microsoft.com/office/drawing/2014/main" id="{FED0BB0B-B7AB-B0FC-A677-3D8219161705}"/>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The left side of the band diagram decreases when a significant positive voltage is supplied to the metal in comparison to the substrate. This voltage change creates a roughly triangular barrier by facilitating electron tunneling from the conduction band of the semiconductor into the conduction band of the oxide.</a:t>
            </a:r>
          </a:p>
          <a:p>
            <a:pPr marL="447675" indent="-361950">
              <a:buFont typeface="Wingdings" panose="05000000000000000000" pitchFamily="2" charset="2"/>
              <a:buChar char="v"/>
            </a:pPr>
            <a:r>
              <a:rPr lang="en-US" sz="2400" dirty="0"/>
              <a:t>Fowler-</a:t>
            </a:r>
            <a:r>
              <a:rPr lang="en-US" sz="2400" dirty="0" err="1"/>
              <a:t>Nordheim</a:t>
            </a:r>
            <a:r>
              <a:rPr lang="en-US" sz="2400" dirty="0"/>
              <a:t> tunneling is the name given to the tunneling that is described via a potential barrier that is roughly triangular in shape. When a high positive voltage is provided, electrons can tunnel through the triangle barrier, causing this phenomena. A somewhat simple calculation for current as a function of applied voltage captures the simplicity of this tunneling procedure.</a:t>
            </a:r>
          </a:p>
          <a:p>
            <a:pPr marL="447675" indent="-361950">
              <a:buFont typeface="Wingdings" panose="05000000000000000000" pitchFamily="2" charset="2"/>
              <a:buChar char="v"/>
            </a:pPr>
            <a:endParaRPr lang="en-US" sz="2400" dirty="0"/>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7CD9B95-F2C4-EF0A-9F4C-9E0F8084A8A8}"/>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Fowler-</a:t>
            </a:r>
            <a:r>
              <a:rPr lang="en-US" sz="3600" dirty="0" err="1"/>
              <a:t>Nordheim</a:t>
            </a:r>
            <a:r>
              <a:rPr lang="en-US" sz="3600" dirty="0"/>
              <a:t> Tunneling</a:t>
            </a:r>
          </a:p>
        </p:txBody>
      </p:sp>
      <p:sp>
        <p:nvSpPr>
          <p:cNvPr id="2" name="Slide Number Placeholder 1">
            <a:extLst>
              <a:ext uri="{FF2B5EF4-FFF2-40B4-BE49-F238E27FC236}">
                <a16:creationId xmlns:a16="http://schemas.microsoft.com/office/drawing/2014/main" id="{1FF3AD2D-269F-099C-1A62-CBAF84B3ADF0}"/>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6609535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760767"/>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The MOS device's operation involves a positive metal voltage decreasing the left side of the band diagram, creating a triangular barrier that facilitates electron tunneling from semiconductor to oxide. This technique is crucial for understanding gate tunneling current and the device's functioning.</a:t>
            </a:r>
          </a:p>
          <a:p>
            <a:pPr marL="447675" indent="-361950">
              <a:buFont typeface="Wingdings" panose="05000000000000000000" pitchFamily="2" charset="2"/>
              <a:buChar char="v"/>
            </a:pPr>
            <a:r>
              <a:rPr lang="en-US" sz="2400" dirty="0"/>
              <a:t>This gives the following quite straightforward formula that describes the current during Fowler-</a:t>
            </a:r>
            <a:r>
              <a:rPr lang="en-US" sz="2400" dirty="0" err="1"/>
              <a:t>Nordheim</a:t>
            </a:r>
            <a:r>
              <a:rPr lang="en-US" sz="2400" dirty="0"/>
              <a:t> tunneling as a function of applied voltage:</a:t>
            </a:r>
          </a:p>
          <a:p>
            <a:pPr marL="447675" indent="-361950">
              <a:buFont typeface="Wingdings" panose="05000000000000000000" pitchFamily="2" charset="2"/>
              <a:buChar char="v"/>
            </a:pPr>
            <a:endParaRPr lang="en-US" sz="2400" dirty="0"/>
          </a:p>
          <a:p>
            <a:pPr marL="447675" indent="-361950">
              <a:buFont typeface="Wingdings" panose="05000000000000000000" pitchFamily="2" charset="2"/>
              <a:buChar char="v"/>
            </a:pPr>
            <a:endParaRPr lang="en-US" sz="2400" dirty="0"/>
          </a:p>
          <a:p>
            <a:pPr marL="447675" indent="-361950">
              <a:buFont typeface="Wingdings" panose="05000000000000000000" pitchFamily="2" charset="2"/>
              <a:buChar char="v"/>
            </a:pPr>
            <a:r>
              <a:rPr lang="en-US" sz="2400" dirty="0"/>
              <a:t>Comprehending the link between current and voltage is essential in order to understand the gate tunneling current in MOS devices, which provides an understanding of their electrical behavior.</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CAC91EF-7530-DFC1-BFD0-34689BBEEF95}"/>
              </a:ext>
            </a:extLst>
          </p:cNvPr>
          <p:cNvPicPr>
            <a:picLocks noChangeAspect="1"/>
          </p:cNvPicPr>
          <p:nvPr/>
        </p:nvPicPr>
        <p:blipFill>
          <a:blip r:embed="rId3"/>
          <a:stretch>
            <a:fillRect/>
          </a:stretch>
        </p:blipFill>
        <p:spPr>
          <a:xfrm>
            <a:off x="3895509" y="3842033"/>
            <a:ext cx="4400982" cy="998907"/>
          </a:xfrm>
          <a:prstGeom prst="rect">
            <a:avLst/>
          </a:prstGeom>
        </p:spPr>
      </p:pic>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Fowler-</a:t>
            </a:r>
            <a:r>
              <a:rPr lang="en-US" sz="3600" dirty="0" err="1"/>
              <a:t>Nordheim</a:t>
            </a:r>
            <a:r>
              <a:rPr lang="en-US" sz="3600" dirty="0"/>
              <a:t> Tunneling</a:t>
            </a:r>
          </a:p>
        </p:txBody>
      </p:sp>
      <p:sp>
        <p:nvSpPr>
          <p:cNvPr id="2" name="Slide Number Placeholder 1">
            <a:extLst>
              <a:ext uri="{FF2B5EF4-FFF2-40B4-BE49-F238E27FC236}">
                <a16:creationId xmlns:a16="http://schemas.microsoft.com/office/drawing/2014/main" id="{3413D500-7005-0A3C-BF72-B3AB1315E1ED}"/>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41000269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Electrons can tunnel through an energy level that is conventionally prohibited through the interesting quantum mechanical mechanism of direct tunneling.</a:t>
            </a:r>
          </a:p>
          <a:p>
            <a:pPr marL="740283" lvl="1" indent="-361950">
              <a:buFont typeface="Wingdings" panose="05000000000000000000" pitchFamily="2" charset="2"/>
              <a:buChar char="v"/>
            </a:pPr>
            <a:r>
              <a:rPr lang="en-US" sz="2400" u="sng" dirty="0"/>
              <a:t>Free Fermi Gas</a:t>
            </a:r>
            <a:r>
              <a:rPr lang="en-US" sz="2400" dirty="0"/>
              <a:t>: When electrons are considered as a free Fermi gas on the emitting electrode in direct tunneling, they follow the Pauli Exclusion Principle and occupy separate quantum states devoid of interaction.</a:t>
            </a:r>
          </a:p>
          <a:p>
            <a:pPr marL="740283" lvl="1" indent="-361950">
              <a:buFont typeface="Wingdings" panose="05000000000000000000" pitchFamily="2" charset="2"/>
              <a:buChar char="v"/>
            </a:pPr>
            <a:r>
              <a:rPr lang="en-US" sz="2400" u="sng" dirty="0"/>
              <a:t>Temperature Dependence</a:t>
            </a:r>
            <a:r>
              <a:rPr lang="en-US" sz="2400" dirty="0"/>
              <a:t>: Remarkably, the temperature dependency of carrier availability for tunneling is not taken into account in direct tunneling modeling. This is thus because, rather than the thermal energy of the system, the tunneling process is mostly dictated by the characteristics of the barrier (height, width, and electron energy).</a:t>
            </a:r>
          </a:p>
          <a:p>
            <a:pPr marL="740283" lvl="1" indent="-361950">
              <a:buFont typeface="Wingdings" panose="05000000000000000000" pitchFamily="2" charset="2"/>
              <a:buChar char="v"/>
            </a:pPr>
            <a:r>
              <a:rPr lang="en-US" sz="2400" u="sng" dirty="0"/>
              <a:t>Potential Barrier</a:t>
            </a:r>
            <a:r>
              <a:rPr lang="en-US" sz="2400" dirty="0"/>
              <a:t>: The mathematical analysis of the assumed triangle potential barrier in direct tunneling is made simpler, even if actual barriers may have a more complicated form. It is customary for models to ignore image forces, which are forces that result from an electron interacting with its image charge. These forces can reduce the barrier, but they are typically regarded as insignificant.</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Modeling Assumptions - Direct Tunneling</a:t>
            </a:r>
          </a:p>
        </p:txBody>
      </p:sp>
      <p:sp>
        <p:nvSpPr>
          <p:cNvPr id="2" name="Slide Number Placeholder 1">
            <a:extLst>
              <a:ext uri="{FF2B5EF4-FFF2-40B4-BE49-F238E27FC236}">
                <a16:creationId xmlns:a16="http://schemas.microsoft.com/office/drawing/2014/main" id="{BD0CBB50-5570-D2BC-7F2C-03834B1DAD6F}"/>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9836820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In a metal-oxide-semiconductor (MOS) structure, Fowler-</a:t>
            </a:r>
            <a:r>
              <a:rPr lang="en-US" sz="2400" dirty="0" err="1"/>
              <a:t>Nordheim</a:t>
            </a:r>
            <a:r>
              <a:rPr lang="en-US" sz="2400" dirty="0"/>
              <a:t> tunneling, a specific form of direct tunneling, takes place in a strong electric field. This causes the barrier at the metal-oxide interface to thin, allowing electron tunneling.</a:t>
            </a:r>
          </a:p>
          <a:p>
            <a:pPr marL="740283" lvl="1" indent="-361950">
              <a:buFont typeface="Wingdings" panose="05000000000000000000" pitchFamily="2" charset="2"/>
              <a:buChar char="v"/>
            </a:pPr>
            <a:r>
              <a:rPr lang="en-US" sz="2400" u="sng" dirty="0"/>
              <a:t>Wave-Mechanical Tunneling</a:t>
            </a:r>
            <a:r>
              <a:rPr lang="en-US" sz="2400" dirty="0"/>
              <a:t>: In Fowler-</a:t>
            </a:r>
            <a:r>
              <a:rPr lang="en-US" sz="2400" dirty="0" err="1"/>
              <a:t>Nordheim</a:t>
            </a:r>
            <a:r>
              <a:rPr lang="en-US" sz="2400" dirty="0"/>
              <a:t> tunneling, a rounded triangle barrier that forms at the surface of an electron conductor under a strong electric field is tunneled by electrons wave-mechanically. The shape of the barrier is determined by the qualities of the material and the strength of the field.</a:t>
            </a:r>
          </a:p>
          <a:p>
            <a:pPr marL="740283" lvl="1" indent="-361950">
              <a:buFont typeface="Wingdings" panose="05000000000000000000" pitchFamily="2" charset="2"/>
              <a:buChar char="v"/>
            </a:pPr>
            <a:r>
              <a:rPr lang="en-US" sz="2400" u="sng" dirty="0"/>
              <a:t>Escape of Electrons</a:t>
            </a:r>
            <a:r>
              <a:rPr lang="en-US" sz="2400" dirty="0"/>
              <a:t>: Fowler-</a:t>
            </a:r>
            <a:r>
              <a:rPr lang="en-US" sz="2400" dirty="0" err="1"/>
              <a:t>Nordheim</a:t>
            </a:r>
            <a:r>
              <a:rPr lang="en-US" sz="2400" dirty="0"/>
              <a:t> tunneling is a method by which individual electrons can break free from a variety of materials under a variety of conditions. This is due to the fact that the likelihood of tunneling is determined by the electric field's strength and the characteristics of the materials themselves, not by the system's particulars. Consequently, Fowler-</a:t>
            </a:r>
            <a:r>
              <a:rPr lang="en-US" sz="2400" dirty="0" err="1"/>
              <a:t>Nordheim</a:t>
            </a:r>
            <a:r>
              <a:rPr lang="en-US" sz="2400" dirty="0"/>
              <a:t> tunneling may happen in a variety of systems, ranging from astronomical objects to microelectronic devices.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485339"/>
            <a:ext cx="10058400" cy="1032684"/>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Modeling Assumptions: Fowler - </a:t>
            </a:r>
            <a:r>
              <a:rPr lang="en-US" sz="3600" dirty="0" err="1"/>
              <a:t>Nordheim</a:t>
            </a:r>
            <a:r>
              <a:rPr lang="en-US" sz="3600" dirty="0"/>
              <a:t> Tunneling</a:t>
            </a:r>
          </a:p>
        </p:txBody>
      </p:sp>
      <p:sp>
        <p:nvSpPr>
          <p:cNvPr id="2" name="Slide Number Placeholder 1">
            <a:extLst>
              <a:ext uri="{FF2B5EF4-FFF2-40B4-BE49-F238E27FC236}">
                <a16:creationId xmlns:a16="http://schemas.microsoft.com/office/drawing/2014/main" id="{CBE098F7-2E2C-11E4-7EB8-3CBEE982C903}"/>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29389277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928463" y="1550387"/>
            <a:ext cx="10480432" cy="4850413"/>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Quantum mechanical calculations, considering the wave-like nature of particles, are crucial for comprehending and predicting nanoscale phenomena, including electron behavior in direct tunneling.</a:t>
            </a:r>
          </a:p>
          <a:p>
            <a:pPr marL="740283" lvl="1" indent="-361950">
              <a:buFont typeface="Wingdings" panose="05000000000000000000" pitchFamily="2" charset="2"/>
              <a:buChar char="v"/>
            </a:pPr>
            <a:r>
              <a:rPr lang="en-US" sz="2400" u="sng" dirty="0"/>
              <a:t>Silicon Substrate</a:t>
            </a:r>
            <a:r>
              <a:rPr lang="en-US" sz="2400" dirty="0"/>
              <a:t>: In direct tunneling, quantum mechanical computations are conducted to the silicon substrate to ascertain the behavior of electrons leaving and returning to the substrate during the tunneling process.</a:t>
            </a:r>
          </a:p>
          <a:p>
            <a:pPr marL="740283" lvl="1" indent="-361950">
              <a:buFont typeface="Wingdings" panose="05000000000000000000" pitchFamily="2" charset="2"/>
              <a:buChar char="v"/>
            </a:pPr>
            <a:r>
              <a:rPr lang="en-US" sz="2400" u="sng" dirty="0" err="1"/>
              <a:t>Tsu</a:t>
            </a:r>
            <a:r>
              <a:rPr lang="en-US" sz="2400" u="sng" dirty="0"/>
              <a:t>-Esaki Formula</a:t>
            </a:r>
            <a:r>
              <a:rPr lang="en-US" sz="2400" dirty="0"/>
              <a:t>: The </a:t>
            </a:r>
            <a:r>
              <a:rPr lang="en-US" sz="2400" dirty="0" err="1"/>
              <a:t>Tsu</a:t>
            </a:r>
            <a:r>
              <a:rPr lang="en-US" sz="2400" dirty="0"/>
              <a:t>-Esaki formula, created by Leo Esaki and Raphael </a:t>
            </a:r>
            <a:r>
              <a:rPr lang="en-US" sz="2400" dirty="0" err="1"/>
              <a:t>Tsu</a:t>
            </a:r>
            <a:r>
              <a:rPr lang="en-US" sz="2400" dirty="0"/>
              <a:t>, assumes coherent tunneling, which maintains the electron wavefunction phase throughout the operation, and models the tunneling current density as a function of applied voltage.</a:t>
            </a:r>
          </a:p>
          <a:p>
            <a:pPr marL="740283" lvl="1" indent="-361950">
              <a:buFont typeface="Wingdings" panose="05000000000000000000" pitchFamily="2" charset="2"/>
              <a:buChar char="v"/>
            </a:pPr>
            <a:r>
              <a:rPr lang="en-US" sz="2400" u="sng" dirty="0"/>
              <a:t>Transmission Coefficient and Supply Function</a:t>
            </a:r>
            <a:r>
              <a:rPr lang="en-US" sz="2400" dirty="0"/>
              <a:t>: In direct tunneling, electron availability is defined by the supply function and electron tunneling likelihood is determined by the transmission coefficient. These factors, which are impacted by applied voltage, electron energy, silicon substrate characteristics, and barrier properties, must be calculated in order to forecast tunneling current accurately.</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84739"/>
            <a:ext cx="10058400" cy="533284"/>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Quantum Mechanical Calculations</a:t>
            </a:r>
          </a:p>
        </p:txBody>
      </p:sp>
      <p:sp>
        <p:nvSpPr>
          <p:cNvPr id="2" name="Slide Number Placeholder 1">
            <a:extLst>
              <a:ext uri="{FF2B5EF4-FFF2-40B4-BE49-F238E27FC236}">
                <a16:creationId xmlns:a16="http://schemas.microsoft.com/office/drawing/2014/main" id="{3ED47124-E56F-8475-FB2B-D600418A16EB}"/>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92491411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000" dirty="0"/>
              <a:t>In quantum transport theory, one technique is the density-gradient approximation. When examining tunneling processes in ultra-thin oxide Metal-Oxide-Semiconductor (MOS) systems, it is very helpful. The following are some salient points:</a:t>
            </a:r>
          </a:p>
          <a:p>
            <a:pPr marL="740283" lvl="1" indent="-361950">
              <a:buFont typeface="Wingdings" panose="05000000000000000000" pitchFamily="2" charset="2"/>
              <a:buChar char="v"/>
            </a:pPr>
            <a:r>
              <a:rPr lang="en-US" sz="1800" u="sng" dirty="0"/>
              <a:t>Application</a:t>
            </a:r>
            <a:r>
              <a:rPr lang="en-US" sz="1800" dirty="0"/>
              <a:t>: In ultra-thin oxide MOS structures, the behavior of electrons and holes is analyzed using the density-gradient approximation. These kinds of architectures are often seen in semiconductor devices currently.</a:t>
            </a:r>
          </a:p>
          <a:p>
            <a:pPr marL="740283" lvl="1" indent="-361950">
              <a:buFont typeface="Wingdings" panose="05000000000000000000" pitchFamily="2" charset="2"/>
              <a:buChar char="v"/>
            </a:pPr>
            <a:r>
              <a:rPr lang="en-US" sz="1800" u="sng" dirty="0"/>
              <a:t>Quantum Transport Theory</a:t>
            </a:r>
            <a:r>
              <a:rPr lang="en-US" sz="1800" dirty="0"/>
              <a:t>: The quantum mechanics of particles like electrons are explained by this theory. This theory makes use of the density-gradient approximation to comprehend a variety of phenomena.</a:t>
            </a:r>
          </a:p>
          <a:p>
            <a:pPr marL="740283" lvl="1" indent="-361950">
              <a:buFont typeface="Wingdings" panose="05000000000000000000" pitchFamily="2" charset="2"/>
              <a:buChar char="v"/>
            </a:pPr>
            <a:r>
              <a:rPr lang="en-US" sz="1800" u="sng" dirty="0"/>
              <a:t>Effects Analyzed</a:t>
            </a:r>
            <a:r>
              <a:rPr lang="en-US" sz="1800" dirty="0"/>
              <a:t>: Several effects can be understood using this approximation, including:</a:t>
            </a:r>
          </a:p>
          <a:p>
            <a:pPr marL="923163" lvl="2" indent="-361950">
              <a:buFont typeface="Wingdings" panose="05000000000000000000" pitchFamily="2" charset="2"/>
              <a:buChar char="v"/>
            </a:pPr>
            <a:r>
              <a:rPr lang="en-US" sz="1600" dirty="0"/>
              <a:t>Direct Tunneling: This is a quantum mechanical effect where particles move through a barrier instead of over it.</a:t>
            </a:r>
          </a:p>
          <a:p>
            <a:pPr marL="923163" lvl="2" indent="-361950">
              <a:buFont typeface="Wingdings" panose="05000000000000000000" pitchFamily="2" charset="2"/>
              <a:buChar char="v"/>
            </a:pPr>
            <a:r>
              <a:rPr lang="en-US" sz="1600" dirty="0"/>
              <a:t>Polysilicon Depletion: This refers to the reduction of mobile charge carriers in polysilicon, affecting the electrical properties of the material.</a:t>
            </a:r>
          </a:p>
          <a:p>
            <a:pPr marL="923163" lvl="2" indent="-361950">
              <a:buFont typeface="Wingdings" panose="05000000000000000000" pitchFamily="2" charset="2"/>
              <a:buChar char="v"/>
            </a:pPr>
            <a:r>
              <a:rPr lang="en-US" sz="1600" dirty="0"/>
              <a:t>Hole Tunneling: This is the movement of positive charge carriers (holes) through a barrier.</a:t>
            </a:r>
          </a:p>
          <a:p>
            <a:pPr marL="923163" lvl="2" indent="-361950">
              <a:buFont typeface="Wingdings" panose="05000000000000000000" pitchFamily="2" charset="2"/>
              <a:buChar char="v"/>
            </a:pPr>
            <a:r>
              <a:rPr lang="en-US" sz="1600" dirty="0"/>
              <a:t>Valence Band Tunneling: This is the tunneling of electrons from the valence band of one material to the conduction band of another.</a:t>
            </a:r>
          </a:p>
          <a:p>
            <a:pPr marL="740283" lvl="1" indent="-361950">
              <a:buFont typeface="Wingdings" panose="05000000000000000000" pitchFamily="2" charset="2"/>
              <a:buChar char="v"/>
            </a:pPr>
            <a:r>
              <a:rPr lang="en-US" sz="1800" u="sng" dirty="0"/>
              <a:t>Advantages</a:t>
            </a:r>
            <a:r>
              <a:rPr lang="en-US" sz="1800" dirty="0"/>
              <a:t>: The density-gradient approach, offering versatility across bias regimes, stands as a practical tool for semiconductor device analysis. Its simplicity enhances suitability for engineering applications, prioritizing ease of use and computational efficiency.</a:t>
            </a:r>
            <a:endParaRPr lang="en-US" sz="2000" dirty="0"/>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14399"/>
            <a:ext cx="10058400" cy="6036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Density-Gradient Approximation</a:t>
            </a:r>
          </a:p>
        </p:txBody>
      </p:sp>
      <p:sp>
        <p:nvSpPr>
          <p:cNvPr id="2" name="Slide Number Placeholder 1">
            <a:extLst>
              <a:ext uri="{FF2B5EF4-FFF2-40B4-BE49-F238E27FC236}">
                <a16:creationId xmlns:a16="http://schemas.microsoft.com/office/drawing/2014/main" id="{2A42BC19-E4EF-9C6B-0C3F-E04407F0751F}"/>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264045308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928469" y="1550386"/>
            <a:ext cx="10367888" cy="4920751"/>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The transmission coefficient method evaluates the likelihood of particles escaping a possible barrier in order to simulate quantum tunneling, similar to Fowler-</a:t>
            </a:r>
            <a:r>
              <a:rPr lang="en-US" sz="2400" dirty="0" err="1"/>
              <a:t>Nordheim</a:t>
            </a:r>
            <a:r>
              <a:rPr lang="en-US" sz="2400" dirty="0"/>
              <a:t> tunneling. The image force's effect modifies the transmission coefficient in Fowler-</a:t>
            </a:r>
            <a:r>
              <a:rPr lang="en-US" sz="2400" dirty="0" err="1"/>
              <a:t>Nordheim</a:t>
            </a:r>
            <a:r>
              <a:rPr lang="en-US" sz="2400" dirty="0"/>
              <a:t> tunneling.</a:t>
            </a:r>
          </a:p>
          <a:p>
            <a:pPr marL="740283" lvl="1" indent="-361950">
              <a:buFont typeface="Wingdings" panose="05000000000000000000" pitchFamily="2" charset="2"/>
              <a:buChar char="v"/>
            </a:pPr>
            <a:r>
              <a:rPr lang="en-US" sz="2000" u="sng" dirty="0"/>
              <a:t>Image Force</a:t>
            </a:r>
            <a:r>
              <a:rPr lang="en-US" sz="2000" dirty="0"/>
              <a:t>: The image force, which results from an electron interacting with its own image charge in a conductor and reducing the barrier height, can facilitate tunneling. The transmission coefficient approach allows for more accurate simulation of the tunneling process when the image force is included.</a:t>
            </a:r>
          </a:p>
          <a:p>
            <a:pPr marL="740283" lvl="1" indent="-361950">
              <a:buFont typeface="Wingdings" panose="05000000000000000000" pitchFamily="2" charset="2"/>
              <a:buChar char="v"/>
            </a:pPr>
            <a:r>
              <a:rPr lang="en-US" sz="2000" u="sng" dirty="0"/>
              <a:t>High Electric Fields and Thicker Dielectrics </a:t>
            </a:r>
            <a:r>
              <a:rPr lang="en-US" sz="2000" dirty="0"/>
              <a:t>: For thicker dielectrics and strong electric fields, where the image force greatly affects the tunneling process, the transmission coefficient method is essential. Under such circumstances, the transmission coefficient technique is crucial for proper modeling because ignoring this impact might result in forecasts that are off.</a:t>
            </a:r>
          </a:p>
          <a:p>
            <a:pPr marL="740283" lvl="1" indent="-361950">
              <a:buFont typeface="Wingdings" panose="05000000000000000000" pitchFamily="2" charset="2"/>
              <a:buChar char="v"/>
            </a:pPr>
            <a:r>
              <a:rPr lang="en-US" sz="2000" u="sng" dirty="0"/>
              <a:t>Comparison with WKB Approximation</a:t>
            </a:r>
            <a:r>
              <a:rPr lang="en-US" sz="2000" dirty="0"/>
              <a:t>: The Wentzel–</a:t>
            </a:r>
            <a:r>
              <a:rPr lang="en-US" sz="2000" dirty="0" err="1"/>
              <a:t>Kramers</a:t>
            </a:r>
            <a:r>
              <a:rPr lang="en-US" sz="2000" dirty="0"/>
              <a:t>–Brillouin (WKB) approximation is not as good as the transmission coefficient technique when it comes to simulating non-smooth barriers and near-barrier energy scenarios. It is extremely useful for accurate electrical device design based on tunneling phenomena when the image force is included.</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14399"/>
            <a:ext cx="10058400" cy="6036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Transmission Coefficient Approach</a:t>
            </a:r>
          </a:p>
        </p:txBody>
      </p:sp>
      <p:sp>
        <p:nvSpPr>
          <p:cNvPr id="2" name="Slide Number Placeholder 1">
            <a:extLst>
              <a:ext uri="{FF2B5EF4-FFF2-40B4-BE49-F238E27FC236}">
                <a16:creationId xmlns:a16="http://schemas.microsoft.com/office/drawing/2014/main" id="{567D070F-BD4B-B610-1DD9-C2C989B09988}"/>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1681477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The transmission coefficient technique assesses the likelihood of particles passing through a potential barrier, accounting for the effects of the image force, in order to simulate quantum tunneling, including Fowler-</a:t>
            </a:r>
            <a:r>
              <a:rPr lang="en-US" sz="2400" dirty="0" err="1"/>
              <a:t>Nordheim</a:t>
            </a:r>
            <a:r>
              <a:rPr lang="en-US" sz="2400" dirty="0"/>
              <a:t> tunneling.</a:t>
            </a:r>
          </a:p>
          <a:p>
            <a:pPr marL="740283" lvl="1" indent="-361950">
              <a:buFont typeface="Wingdings" panose="05000000000000000000" pitchFamily="2" charset="2"/>
              <a:buChar char="v"/>
            </a:pPr>
            <a:r>
              <a:rPr lang="en-US" sz="2000" u="sng" dirty="0"/>
              <a:t>On Bias</a:t>
            </a:r>
            <a:r>
              <a:rPr lang="en-US" sz="2000" dirty="0"/>
              <a:t>: A rise in gate voltage in a MOS device amplifies the electric field on the substrate, raising carrier energy and the likelihood of tunneling through the oxide layer, which in turn leads to an increase in tunneling current.</a:t>
            </a:r>
          </a:p>
          <a:p>
            <a:pPr marL="740283" lvl="1" indent="-361950">
              <a:buFont typeface="Wingdings" panose="05000000000000000000" pitchFamily="2" charset="2"/>
              <a:buChar char="v"/>
            </a:pPr>
            <a:r>
              <a:rPr lang="en-US" sz="2000" u="sng" dirty="0"/>
              <a:t>On Temperature</a:t>
            </a:r>
            <a:r>
              <a:rPr lang="en-US" sz="2000" dirty="0"/>
              <a:t>: Thermally excited carriers cause gate current to grow exponentially above ~348 K, whereas field-activated direct tunneling dominates below ~348 K, where temperature dependence is minor.</a:t>
            </a:r>
          </a:p>
          <a:p>
            <a:pPr marL="740283" lvl="1" indent="-361950">
              <a:buFont typeface="Wingdings" panose="05000000000000000000" pitchFamily="2" charset="2"/>
              <a:buChar char="v"/>
            </a:pPr>
            <a:r>
              <a:rPr lang="en-US" sz="2000" u="sng" dirty="0"/>
              <a:t>On Materials</a:t>
            </a:r>
            <a:r>
              <a:rPr lang="en-US" sz="2000" dirty="0"/>
              <a:t>: The electric field in the substrate is enhanced by raising the gate voltage of the MOS structure, which increases carrier energy and tunneling current.</a:t>
            </a:r>
          </a:p>
          <a:p>
            <a:pPr marL="740283" lvl="1" indent="-361950">
              <a:buFont typeface="Wingdings" panose="05000000000000000000" pitchFamily="2" charset="2"/>
              <a:buChar char="v"/>
            </a:pPr>
            <a:r>
              <a:rPr lang="en-US" sz="2000" u="sng" dirty="0"/>
              <a:t>On Dimensions</a:t>
            </a:r>
            <a:r>
              <a:rPr lang="en-US" sz="2000" dirty="0"/>
              <a:t>: The thickness of the oxide layer plays a crucial role in direct tunneling since a decrease in it lowers the potential barrier width, which increases the likelihood of tunneling and causes the direct tunneling current to climb exponentially.</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42537"/>
            <a:ext cx="10058400" cy="575485"/>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Dependence of Current</a:t>
            </a:r>
          </a:p>
        </p:txBody>
      </p:sp>
      <p:sp>
        <p:nvSpPr>
          <p:cNvPr id="2" name="Slide Number Placeholder 1">
            <a:extLst>
              <a:ext uri="{FF2B5EF4-FFF2-40B4-BE49-F238E27FC236}">
                <a16:creationId xmlns:a16="http://schemas.microsoft.com/office/drawing/2014/main" id="{70503030-4DFA-4982-90BF-39CB4697EEB4}"/>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8294152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4994483"/>
            <a:ext cx="10058401" cy="137817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Figure 4: Cross-section of non-uniformly doped n-channel MOSFET. Cross-section of the controlled MOS structure corresponding the Quasi-equilibrium situation at the Conducting channel of the transistor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Formulation Of The Numerical Model </a:t>
            </a:r>
          </a:p>
        </p:txBody>
      </p:sp>
      <p:pic>
        <p:nvPicPr>
          <p:cNvPr id="4" name="Picture 3">
            <a:extLst>
              <a:ext uri="{FF2B5EF4-FFF2-40B4-BE49-F238E27FC236}">
                <a16:creationId xmlns:a16="http://schemas.microsoft.com/office/drawing/2014/main" id="{875D834C-611C-FD20-6FCF-F2E9EF348199}"/>
              </a:ext>
            </a:extLst>
          </p:cNvPr>
          <p:cNvPicPr>
            <a:picLocks noChangeAspect="1"/>
          </p:cNvPicPr>
          <p:nvPr/>
        </p:nvPicPr>
        <p:blipFill>
          <a:blip r:embed="rId3"/>
          <a:stretch>
            <a:fillRect/>
          </a:stretch>
        </p:blipFill>
        <p:spPr>
          <a:xfrm>
            <a:off x="1970649" y="1863517"/>
            <a:ext cx="7772400" cy="3130966"/>
          </a:xfrm>
          <a:prstGeom prst="rect">
            <a:avLst/>
          </a:prstGeom>
        </p:spPr>
      </p:pic>
      <p:sp>
        <p:nvSpPr>
          <p:cNvPr id="2" name="Slide Number Placeholder 1">
            <a:extLst>
              <a:ext uri="{FF2B5EF4-FFF2-40B4-BE49-F238E27FC236}">
                <a16:creationId xmlns:a16="http://schemas.microsoft.com/office/drawing/2014/main" id="{152AC318-746E-8B24-1832-27F9241346D7}"/>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21357304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000" dirty="0"/>
              <a:t>The MOSFET transistor, comprising a series of MIS controlled diodes along its channel, exhibits non-uniform doping in a one-dimensional x-direction. Quasi-Fermi levels vary with bias voltages (0 ≤ V</a:t>
            </a:r>
            <a:r>
              <a:rPr lang="en-US" sz="2000" baseline="-25000" dirty="0"/>
              <a:t>Y</a:t>
            </a:r>
            <a:r>
              <a:rPr lang="en-US" sz="2000" dirty="0"/>
              <a:t> ≤ V</a:t>
            </a:r>
            <a:r>
              <a:rPr lang="en-US" sz="2000" baseline="-25000" dirty="0"/>
              <a:t>DS</a:t>
            </a:r>
            <a:r>
              <a:rPr lang="en-US" sz="2000" dirty="0"/>
              <a:t>), and the device, with a non-uniformly doped substrate, is analyzed using a set of nonlinear equations numerically solved for MOSFET response, considering semiconductor transportation and gate-semiconductor tunneling interactions.</a:t>
            </a:r>
          </a:p>
          <a:p>
            <a:pPr marL="447675" indent="-361950">
              <a:buFont typeface="Wingdings" panose="05000000000000000000" pitchFamily="2" charset="2"/>
              <a:buChar char="v"/>
            </a:pPr>
            <a:r>
              <a:rPr lang="en-US" sz="2000" dirty="0"/>
              <a:t>Current Transportation In The Semiconductor Region: </a:t>
            </a:r>
          </a:p>
          <a:p>
            <a:pPr marL="85725" indent="0">
              <a:buNone/>
            </a:pPr>
            <a:endParaRPr lang="en-US" sz="2000" dirty="0"/>
          </a:p>
          <a:p>
            <a:pPr marL="447675" indent="-361950">
              <a:buFont typeface="Wingdings" panose="05000000000000000000" pitchFamily="2" charset="2"/>
              <a:buChar char="v"/>
            </a:pPr>
            <a:r>
              <a:rPr lang="en-US" sz="2000" dirty="0"/>
              <a:t>Characterization Of The Tunneling Through The Insulator:</a:t>
            </a:r>
          </a:p>
          <a:p>
            <a:pPr marL="447675" indent="-361950">
              <a:buFont typeface="Wingdings" panose="05000000000000000000" pitchFamily="2" charset="2"/>
              <a:buChar char="v"/>
            </a:pPr>
            <a:endParaRPr lang="en-US" sz="2000" dirty="0"/>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Formulation Of The Numerical Model </a:t>
            </a:r>
          </a:p>
        </p:txBody>
      </p:sp>
      <p:pic>
        <p:nvPicPr>
          <p:cNvPr id="2" name="Picture 1">
            <a:extLst>
              <a:ext uri="{FF2B5EF4-FFF2-40B4-BE49-F238E27FC236}">
                <a16:creationId xmlns:a16="http://schemas.microsoft.com/office/drawing/2014/main" id="{852ABA2B-7570-BD66-781B-DBD9C1EAA329}"/>
              </a:ext>
            </a:extLst>
          </p:cNvPr>
          <p:cNvPicPr>
            <a:picLocks noChangeAspect="1"/>
          </p:cNvPicPr>
          <p:nvPr/>
        </p:nvPicPr>
        <p:blipFill>
          <a:blip r:embed="rId3"/>
          <a:stretch>
            <a:fillRect/>
          </a:stretch>
        </p:blipFill>
        <p:spPr>
          <a:xfrm>
            <a:off x="7937398" y="3266212"/>
            <a:ext cx="3157323" cy="1390621"/>
          </a:xfrm>
          <a:prstGeom prst="rect">
            <a:avLst/>
          </a:prstGeom>
        </p:spPr>
      </p:pic>
      <p:pic>
        <p:nvPicPr>
          <p:cNvPr id="7" name="Picture 6">
            <a:extLst>
              <a:ext uri="{FF2B5EF4-FFF2-40B4-BE49-F238E27FC236}">
                <a16:creationId xmlns:a16="http://schemas.microsoft.com/office/drawing/2014/main" id="{CDFF76FD-C9EF-0E17-FE29-6A77E1B50909}"/>
              </a:ext>
            </a:extLst>
          </p:cNvPr>
          <p:cNvPicPr>
            <a:picLocks noChangeAspect="1"/>
          </p:cNvPicPr>
          <p:nvPr/>
        </p:nvPicPr>
        <p:blipFill>
          <a:blip r:embed="rId4"/>
          <a:stretch>
            <a:fillRect/>
          </a:stretch>
        </p:blipFill>
        <p:spPr>
          <a:xfrm>
            <a:off x="7685648" y="4804418"/>
            <a:ext cx="4506352" cy="1420230"/>
          </a:xfrm>
          <a:prstGeom prst="rect">
            <a:avLst/>
          </a:prstGeom>
        </p:spPr>
      </p:pic>
      <p:pic>
        <p:nvPicPr>
          <p:cNvPr id="9" name="Picture 8">
            <a:extLst>
              <a:ext uri="{FF2B5EF4-FFF2-40B4-BE49-F238E27FC236}">
                <a16:creationId xmlns:a16="http://schemas.microsoft.com/office/drawing/2014/main" id="{F108E177-0A21-BDB0-8757-D5DB21054144}"/>
              </a:ext>
            </a:extLst>
          </p:cNvPr>
          <p:cNvPicPr>
            <a:picLocks noChangeAspect="1"/>
          </p:cNvPicPr>
          <p:nvPr/>
        </p:nvPicPr>
        <p:blipFill>
          <a:blip r:embed="rId5"/>
          <a:stretch>
            <a:fillRect/>
          </a:stretch>
        </p:blipFill>
        <p:spPr>
          <a:xfrm>
            <a:off x="2926765" y="5153331"/>
            <a:ext cx="4506352" cy="1128469"/>
          </a:xfrm>
          <a:prstGeom prst="rect">
            <a:avLst/>
          </a:prstGeom>
        </p:spPr>
      </p:pic>
      <p:sp>
        <p:nvSpPr>
          <p:cNvPr id="4" name="Slide Number Placeholder 3">
            <a:extLst>
              <a:ext uri="{FF2B5EF4-FFF2-40B4-BE49-F238E27FC236}">
                <a16:creationId xmlns:a16="http://schemas.microsoft.com/office/drawing/2014/main" id="{91DE229B-6854-FBD3-90E4-251AC4624997}"/>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22224021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286604"/>
            <a:ext cx="10058400" cy="661664"/>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a:t>Contents</a:t>
            </a:r>
            <a:endParaRPr lang="en-IN" dirty="0"/>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279683" y="1016002"/>
            <a:ext cx="9178767" cy="5441941"/>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spcBef>
                <a:spcPts val="100"/>
              </a:spcBef>
              <a:buFont typeface="Wingdings" panose="05000000000000000000" pitchFamily="2" charset="2"/>
              <a:buChar char="q"/>
            </a:pPr>
            <a:r>
              <a:rPr lang="en-US" sz="2400" dirty="0"/>
              <a:t>Introduction</a:t>
            </a:r>
          </a:p>
          <a:p>
            <a:pPr marL="361950" indent="-361950">
              <a:spcBef>
                <a:spcPts val="100"/>
              </a:spcBef>
              <a:buFont typeface="Wingdings" panose="05000000000000000000" pitchFamily="2" charset="2"/>
              <a:buChar char="q"/>
            </a:pPr>
            <a:r>
              <a:rPr lang="en-US" sz="2400" dirty="0"/>
              <a:t>Direct Tunneling</a:t>
            </a:r>
          </a:p>
          <a:p>
            <a:pPr marL="361950" indent="-361950">
              <a:spcBef>
                <a:spcPts val="100"/>
              </a:spcBef>
              <a:buFont typeface="Wingdings" panose="05000000000000000000" pitchFamily="2" charset="2"/>
              <a:buChar char="q"/>
            </a:pPr>
            <a:r>
              <a:rPr lang="en-US" sz="2400" dirty="0"/>
              <a:t>Fowler-</a:t>
            </a:r>
            <a:r>
              <a:rPr lang="en-US" sz="2400" dirty="0" err="1"/>
              <a:t>Nordheim</a:t>
            </a:r>
            <a:r>
              <a:rPr lang="en-US" sz="2400" dirty="0"/>
              <a:t> Tunneling</a:t>
            </a:r>
          </a:p>
          <a:p>
            <a:pPr marL="361950" indent="-361950">
              <a:spcBef>
                <a:spcPts val="100"/>
              </a:spcBef>
              <a:buFont typeface="Wingdings" panose="05000000000000000000" pitchFamily="2" charset="2"/>
              <a:buChar char="q"/>
            </a:pPr>
            <a:r>
              <a:rPr lang="en-US" sz="2400" dirty="0"/>
              <a:t>Modeling Assumptions </a:t>
            </a:r>
          </a:p>
          <a:p>
            <a:pPr marL="361950" indent="-361950">
              <a:spcBef>
                <a:spcPts val="100"/>
              </a:spcBef>
              <a:buFont typeface="Wingdings" panose="05000000000000000000" pitchFamily="2" charset="2"/>
              <a:buChar char="q"/>
            </a:pPr>
            <a:r>
              <a:rPr lang="en-US" sz="2400" dirty="0"/>
              <a:t>Dependencies and Approximations</a:t>
            </a:r>
          </a:p>
          <a:p>
            <a:pPr marL="361950" indent="-361950">
              <a:spcBef>
                <a:spcPts val="100"/>
              </a:spcBef>
              <a:buFont typeface="Wingdings" panose="05000000000000000000" pitchFamily="2" charset="2"/>
              <a:buChar char="q"/>
            </a:pPr>
            <a:r>
              <a:rPr lang="en-US" sz="2400" dirty="0"/>
              <a:t>Circuit Simulations</a:t>
            </a:r>
          </a:p>
          <a:p>
            <a:pPr marL="361950" indent="-361950">
              <a:spcBef>
                <a:spcPts val="100"/>
              </a:spcBef>
              <a:buFont typeface="Wingdings" panose="05000000000000000000" pitchFamily="2" charset="2"/>
              <a:buChar char="q"/>
            </a:pPr>
            <a:r>
              <a:rPr lang="en-US" sz="2400" dirty="0"/>
              <a:t>Components of tunneling currents </a:t>
            </a:r>
          </a:p>
          <a:p>
            <a:pPr marL="361950" indent="-361950">
              <a:spcBef>
                <a:spcPts val="100"/>
              </a:spcBef>
              <a:buFont typeface="Wingdings" panose="05000000000000000000" pitchFamily="2" charset="2"/>
              <a:buChar char="q"/>
            </a:pPr>
            <a:r>
              <a:rPr lang="en-US" sz="2400" dirty="0"/>
              <a:t>Potential Barrier Lowering Through Image Forces</a:t>
            </a:r>
          </a:p>
          <a:p>
            <a:pPr marL="361950" indent="-361950">
              <a:spcBef>
                <a:spcPts val="100"/>
              </a:spcBef>
              <a:buFont typeface="Wingdings" panose="05000000000000000000" pitchFamily="2" charset="2"/>
              <a:buChar char="q"/>
            </a:pPr>
            <a:r>
              <a:rPr lang="en-US" sz="2400" dirty="0"/>
              <a:t>Compact MOS Models: Understanding and Analyzing Gate Current</a:t>
            </a:r>
          </a:p>
          <a:p>
            <a:pPr marL="361950" indent="-361950">
              <a:spcBef>
                <a:spcPts val="100"/>
              </a:spcBef>
              <a:buFont typeface="Wingdings" panose="05000000000000000000" pitchFamily="2" charset="2"/>
              <a:buChar char="q"/>
            </a:pPr>
            <a:r>
              <a:rPr lang="en-US" sz="2400" dirty="0"/>
              <a:t>Consequences of Gate Tunneling Current on Device Performance</a:t>
            </a:r>
          </a:p>
          <a:p>
            <a:pPr marL="361950" indent="-361950">
              <a:spcBef>
                <a:spcPts val="100"/>
              </a:spcBef>
              <a:buFont typeface="Wingdings" panose="05000000000000000000" pitchFamily="2" charset="2"/>
              <a:buChar char="q"/>
            </a:pPr>
            <a:r>
              <a:rPr lang="en-US" sz="2400" dirty="0"/>
              <a:t>Conclusion</a:t>
            </a:r>
          </a:p>
          <a:p>
            <a:pPr marL="361950" indent="-361950">
              <a:spcBef>
                <a:spcPts val="100"/>
              </a:spcBef>
              <a:buFont typeface="Wingdings" panose="05000000000000000000" pitchFamily="2" charset="2"/>
              <a:buChar char="q"/>
            </a:pPr>
            <a:r>
              <a:rPr lang="en-US" sz="2400" dirty="0"/>
              <a:t>References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016002"/>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4C83B1D-5F37-CC6E-3B9D-93FF0280B3D6}"/>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5959488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8215533" y="3370324"/>
            <a:ext cx="2630658" cy="1167616"/>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Table 1: The basic input parameters for MOSFET device [4]</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pic>
        <p:nvPicPr>
          <p:cNvPr id="2" name="Picture 1">
            <a:extLst>
              <a:ext uri="{FF2B5EF4-FFF2-40B4-BE49-F238E27FC236}">
                <a16:creationId xmlns:a16="http://schemas.microsoft.com/office/drawing/2014/main" id="{56815FE8-7B17-88A3-BDF9-7DDB3CCB078F}"/>
              </a:ext>
            </a:extLst>
          </p:cNvPr>
          <p:cNvPicPr>
            <a:picLocks noChangeAspect="1"/>
          </p:cNvPicPr>
          <p:nvPr/>
        </p:nvPicPr>
        <p:blipFill>
          <a:blip r:embed="rId3"/>
          <a:stretch>
            <a:fillRect/>
          </a:stretch>
        </p:blipFill>
        <p:spPr>
          <a:xfrm>
            <a:off x="2799470" y="1546158"/>
            <a:ext cx="5106573" cy="4844085"/>
          </a:xfrm>
          <a:prstGeom prst="rect">
            <a:avLst/>
          </a:prstGeom>
        </p:spPr>
      </p:pic>
      <p:sp>
        <p:nvSpPr>
          <p:cNvPr id="4" name="Slide Number Placeholder 3">
            <a:extLst>
              <a:ext uri="{FF2B5EF4-FFF2-40B4-BE49-F238E27FC236}">
                <a16:creationId xmlns:a16="http://schemas.microsoft.com/office/drawing/2014/main" id="{50101A0C-BBFC-99F0-CA06-1653C512340F}"/>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23530429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683930" y="4293347"/>
            <a:ext cx="3078410" cy="1157288"/>
          </a:xfrm>
          <a:prstGeom prst="rect">
            <a:avLst/>
          </a:prstGeom>
        </p:spPr>
        <p:txBody>
          <a:bodyP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Figure 5: Tunneling current as function of V</a:t>
            </a:r>
            <a:r>
              <a:rPr lang="en-US" sz="2000" baseline="-25000" dirty="0"/>
              <a:t>G</a:t>
            </a:r>
            <a:r>
              <a:rPr lang="en-US" sz="2000" dirty="0"/>
              <a:t> at different values of t</a:t>
            </a:r>
            <a:r>
              <a:rPr lang="en-US" sz="2000" baseline="-25000" dirty="0"/>
              <a:t>ox </a:t>
            </a:r>
            <a:r>
              <a:rPr lang="en-US" sz="2000" dirty="0"/>
              <a:t>[4] </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pic>
        <p:nvPicPr>
          <p:cNvPr id="4" name="Picture 3">
            <a:extLst>
              <a:ext uri="{FF2B5EF4-FFF2-40B4-BE49-F238E27FC236}">
                <a16:creationId xmlns:a16="http://schemas.microsoft.com/office/drawing/2014/main" id="{318B1CFB-6B1D-F4BF-6E9B-2BEA12BC8A12}"/>
              </a:ext>
            </a:extLst>
          </p:cNvPr>
          <p:cNvPicPr>
            <a:picLocks noChangeAspect="1"/>
          </p:cNvPicPr>
          <p:nvPr/>
        </p:nvPicPr>
        <p:blipFill>
          <a:blip r:embed="rId3"/>
          <a:stretch>
            <a:fillRect/>
          </a:stretch>
        </p:blipFill>
        <p:spPr>
          <a:xfrm>
            <a:off x="271466" y="1554330"/>
            <a:ext cx="3903338" cy="2739017"/>
          </a:xfrm>
          <a:prstGeom prst="rect">
            <a:avLst/>
          </a:prstGeom>
        </p:spPr>
      </p:pic>
      <p:pic>
        <p:nvPicPr>
          <p:cNvPr id="7" name="Picture 6">
            <a:extLst>
              <a:ext uri="{FF2B5EF4-FFF2-40B4-BE49-F238E27FC236}">
                <a16:creationId xmlns:a16="http://schemas.microsoft.com/office/drawing/2014/main" id="{F6660CE4-7544-C64A-24E4-707A2EC2A4F5}"/>
              </a:ext>
            </a:extLst>
          </p:cNvPr>
          <p:cNvPicPr>
            <a:picLocks noChangeAspect="1"/>
          </p:cNvPicPr>
          <p:nvPr/>
        </p:nvPicPr>
        <p:blipFill>
          <a:blip r:embed="rId4"/>
          <a:stretch>
            <a:fillRect/>
          </a:stretch>
        </p:blipFill>
        <p:spPr>
          <a:xfrm>
            <a:off x="4402464" y="3138502"/>
            <a:ext cx="7772400" cy="3093971"/>
          </a:xfrm>
          <a:prstGeom prst="rect">
            <a:avLst/>
          </a:prstGeom>
        </p:spPr>
      </p:pic>
      <p:sp>
        <p:nvSpPr>
          <p:cNvPr id="8" name="Content Placeholder 2">
            <a:extLst>
              <a:ext uri="{FF2B5EF4-FFF2-40B4-BE49-F238E27FC236}">
                <a16:creationId xmlns:a16="http://schemas.microsoft.com/office/drawing/2014/main" id="{875946A4-8B45-0688-04CC-E91ABD38EB97}"/>
              </a:ext>
            </a:extLst>
          </p:cNvPr>
          <p:cNvSpPr txBox="1">
            <a:spLocks/>
          </p:cNvSpPr>
          <p:nvPr/>
        </p:nvSpPr>
        <p:spPr>
          <a:xfrm>
            <a:off x="5316884" y="1970882"/>
            <a:ext cx="5943560" cy="1167616"/>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Figure 6: Tunneling current as function of V</a:t>
            </a:r>
            <a:r>
              <a:rPr lang="en-US" sz="2000" baseline="-25000" dirty="0"/>
              <a:t>G</a:t>
            </a:r>
            <a:r>
              <a:rPr lang="en-US" sz="2000" dirty="0"/>
              <a:t> at different values of t</a:t>
            </a:r>
            <a:r>
              <a:rPr lang="en-US" sz="2000" baseline="-25000" dirty="0"/>
              <a:t>ox</a:t>
            </a:r>
            <a:r>
              <a:rPr lang="en-US" sz="2000" dirty="0"/>
              <a:t>. [4] </a:t>
            </a:r>
          </a:p>
          <a:p>
            <a:pPr marL="85725" indent="0">
              <a:buNone/>
            </a:pPr>
            <a:r>
              <a:rPr lang="en-US" sz="2000" dirty="0"/>
              <a:t>Figure 7: tunneling current as function of V</a:t>
            </a:r>
            <a:r>
              <a:rPr lang="en-US" sz="2000" baseline="-25000" dirty="0"/>
              <a:t>DS</a:t>
            </a:r>
            <a:r>
              <a:rPr lang="en-US" sz="2000" dirty="0"/>
              <a:t> [4]</a:t>
            </a:r>
          </a:p>
        </p:txBody>
      </p:sp>
      <p:sp>
        <p:nvSpPr>
          <p:cNvPr id="2" name="Slide Number Placeholder 1">
            <a:extLst>
              <a:ext uri="{FF2B5EF4-FFF2-40B4-BE49-F238E27FC236}">
                <a16:creationId xmlns:a16="http://schemas.microsoft.com/office/drawing/2014/main" id="{53BE0FE8-0FE8-A2DC-0BF3-4D52F894E3EA}"/>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6042131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The numerical findings are restricted to P-type silicon substrate MOSFET (n-channel) with a polysilicon gate contact, even though the calculations are typically valid for any other semiconductor materials for the substrate and any other materials for the gate contact. A list of the numerical values that correspond to the model parameters is shown in Table 1.</a:t>
            </a:r>
          </a:p>
          <a:p>
            <a:pPr marL="740283" lvl="1" indent="-361950">
              <a:buFont typeface="Wingdings" panose="05000000000000000000" pitchFamily="2" charset="2"/>
              <a:buChar char="v"/>
            </a:pPr>
            <a:r>
              <a:rPr lang="en-US" sz="2400" u="sng" dirty="0"/>
              <a:t>Oxide Thickness's Impact On The Gate Current</a:t>
            </a:r>
          </a:p>
          <a:p>
            <a:pPr marL="923163" lvl="2" indent="-361950">
              <a:buFont typeface="Wingdings" panose="05000000000000000000" pitchFamily="2" charset="2"/>
              <a:buChar char="v"/>
            </a:pPr>
            <a:r>
              <a:rPr lang="en-US" sz="2400" dirty="0"/>
              <a:t>Reducing oxide thickness, as depicted in Figure 5, increases gate current due to enhanced carrier tunneling through the gate insulator, as shown in Figure 6's gate current versus voltage plots for various oxide thicknesses.</a:t>
            </a:r>
          </a:p>
          <a:p>
            <a:pPr marL="923163" lvl="2" indent="-361950">
              <a:buFont typeface="Wingdings" panose="05000000000000000000" pitchFamily="2" charset="2"/>
              <a:buChar char="v"/>
            </a:pPr>
            <a:r>
              <a:rPr lang="en-US" sz="2400" dirty="0"/>
              <a:t>Discrepancies in Figure 6 between simulated and observed data for oxide thicknesses of 1.5 and 1.3 nm are likely attributed to factors like surface roughness, uncertainties in effective oxide thickness, and voltage drop at the poly-gate from gate leakage current.</a:t>
            </a:r>
            <a:endParaRPr lang="en-US" sz="2000" dirty="0"/>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sp>
        <p:nvSpPr>
          <p:cNvPr id="2" name="Slide Number Placeholder 1">
            <a:extLst>
              <a:ext uri="{FF2B5EF4-FFF2-40B4-BE49-F238E27FC236}">
                <a16:creationId xmlns:a16="http://schemas.microsoft.com/office/drawing/2014/main" id="{7FD3D55E-0895-AA17-2733-4E398DCB255D}"/>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17960794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sp>
        <p:nvSpPr>
          <p:cNvPr id="8" name="Content Placeholder 2">
            <a:extLst>
              <a:ext uri="{FF2B5EF4-FFF2-40B4-BE49-F238E27FC236}">
                <a16:creationId xmlns:a16="http://schemas.microsoft.com/office/drawing/2014/main" id="{875946A4-8B45-0688-04CC-E91ABD38EB97}"/>
              </a:ext>
            </a:extLst>
          </p:cNvPr>
          <p:cNvSpPr txBox="1">
            <a:spLocks/>
          </p:cNvSpPr>
          <p:nvPr/>
        </p:nvSpPr>
        <p:spPr>
          <a:xfrm>
            <a:off x="1066800" y="5070906"/>
            <a:ext cx="10088880" cy="1167616"/>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Figure 8: the drain current as function of VDS for different channel length (a)L=1 </a:t>
            </a:r>
            <a:r>
              <a:rPr lang="el-GR" sz="2000" dirty="0"/>
              <a:t>μ</a:t>
            </a:r>
            <a:r>
              <a:rPr lang="en-US" sz="2000" dirty="0"/>
              <a:t>m (b) L=10 </a:t>
            </a:r>
            <a:r>
              <a:rPr lang="el-GR" sz="2000" dirty="0"/>
              <a:t>μ</a:t>
            </a:r>
            <a:r>
              <a:rPr lang="en-US" sz="2000" dirty="0"/>
              <a:t>m . [4]</a:t>
            </a:r>
          </a:p>
        </p:txBody>
      </p:sp>
      <p:pic>
        <p:nvPicPr>
          <p:cNvPr id="2" name="Picture 1">
            <a:extLst>
              <a:ext uri="{FF2B5EF4-FFF2-40B4-BE49-F238E27FC236}">
                <a16:creationId xmlns:a16="http://schemas.microsoft.com/office/drawing/2014/main" id="{D4281674-7BDD-5BDE-42A3-CB2C5ACF87F8}"/>
              </a:ext>
            </a:extLst>
          </p:cNvPr>
          <p:cNvPicPr>
            <a:picLocks noChangeAspect="1"/>
          </p:cNvPicPr>
          <p:nvPr/>
        </p:nvPicPr>
        <p:blipFill>
          <a:blip r:embed="rId3"/>
          <a:stretch>
            <a:fillRect/>
          </a:stretch>
        </p:blipFill>
        <p:spPr>
          <a:xfrm>
            <a:off x="2209800" y="1787094"/>
            <a:ext cx="7772400" cy="3283812"/>
          </a:xfrm>
          <a:prstGeom prst="rect">
            <a:avLst/>
          </a:prstGeom>
        </p:spPr>
      </p:pic>
      <p:sp>
        <p:nvSpPr>
          <p:cNvPr id="3" name="Slide Number Placeholder 2">
            <a:extLst>
              <a:ext uri="{FF2B5EF4-FFF2-40B4-BE49-F238E27FC236}">
                <a16:creationId xmlns:a16="http://schemas.microsoft.com/office/drawing/2014/main" id="{DBC77D29-3DB5-1BF9-4E4A-9C5BE4D8956B}"/>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20726767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0283" lvl="1" indent="-361950">
              <a:buFont typeface="Wingdings" panose="05000000000000000000" pitchFamily="2" charset="2"/>
              <a:buChar char="v"/>
            </a:pPr>
            <a:r>
              <a:rPr lang="en-US" u="sng" dirty="0"/>
              <a:t>Drain Voltage's Impact On Gate Current</a:t>
            </a:r>
          </a:p>
          <a:p>
            <a:pPr marL="923163" lvl="2" indent="-361950">
              <a:buFont typeface="Wingdings" panose="05000000000000000000" pitchFamily="2" charset="2"/>
              <a:buChar char="v"/>
            </a:pPr>
            <a:r>
              <a:rPr lang="en-US" sz="1700" dirty="0"/>
              <a:t>To take into consideration the effect of drain voltage on the current, the gate tunneling current is calculated as a function of drain voltage for different gate voltage levels, as shown in Fig. 7. As the drain bias increases, the simulated gate current decreases because of the higher surface potential at the drain, which reduces the voltage across the insulator. </a:t>
            </a:r>
          </a:p>
          <a:p>
            <a:pPr marL="923163" lvl="2" indent="-361950">
              <a:buFont typeface="Wingdings" panose="05000000000000000000" pitchFamily="2" charset="2"/>
              <a:buChar char="v"/>
            </a:pPr>
            <a:r>
              <a:rPr lang="en-US" sz="1700" dirty="0"/>
              <a:t>The direction of gate current near the drain area may even reverse if the potential of the drain exceeds that of the gate. Under high VGS and low VDS bias conditions, the gate current influence is more pronounced. Consequently, when the drain bias changes from the linear to saturation region operation, the total gate tunneling current drops.</a:t>
            </a:r>
          </a:p>
          <a:p>
            <a:pPr marL="740283" lvl="1" indent="-361950">
              <a:buFont typeface="Wingdings" panose="05000000000000000000" pitchFamily="2" charset="2"/>
              <a:buChar char="v"/>
            </a:pPr>
            <a:r>
              <a:rPr lang="en-US" u="sng" dirty="0"/>
              <a:t>Tunneling Current's Impact On Drain Current</a:t>
            </a:r>
          </a:p>
          <a:p>
            <a:pPr marL="923163" lvl="2" indent="-361950">
              <a:buFont typeface="Wingdings" panose="05000000000000000000" pitchFamily="2" charset="2"/>
              <a:buChar char="v"/>
            </a:pPr>
            <a:r>
              <a:rPr lang="en-US" sz="1700" dirty="0"/>
              <a:t>The effects of the gate tunneling current on the drain current for different channel lengths are shown in Fig. 8(a) and (b).It is clear that for short channel MOSFETs, the impact of the gate tunneling current on the drain current becomes less troublesome since the channel current is much larger than the gate current and the gate current decreases with decreasing channel length. </a:t>
            </a:r>
          </a:p>
          <a:p>
            <a:pPr marL="923163" lvl="2" indent="-361950">
              <a:buFont typeface="Wingdings" panose="05000000000000000000" pitchFamily="2" charset="2"/>
              <a:buChar char="v"/>
            </a:pPr>
            <a:r>
              <a:rPr lang="en-US" sz="1700" dirty="0"/>
              <a:t>Even while the gate currents for a single transistor might not seem like much, the overall gate currents for the entire chip will be a serious problem for applications needing battery operation.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sp>
        <p:nvSpPr>
          <p:cNvPr id="2" name="Slide Number Placeholder 1">
            <a:extLst>
              <a:ext uri="{FF2B5EF4-FFF2-40B4-BE49-F238E27FC236}">
                <a16:creationId xmlns:a16="http://schemas.microsoft.com/office/drawing/2014/main" id="{8928249B-2FFD-3832-1A3C-77EC9FDE9B59}"/>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1180390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Circuit Simulations </a:t>
            </a:r>
          </a:p>
        </p:txBody>
      </p:sp>
      <p:sp>
        <p:nvSpPr>
          <p:cNvPr id="8" name="Content Placeholder 2">
            <a:extLst>
              <a:ext uri="{FF2B5EF4-FFF2-40B4-BE49-F238E27FC236}">
                <a16:creationId xmlns:a16="http://schemas.microsoft.com/office/drawing/2014/main" id="{875946A4-8B45-0688-04CC-E91ABD38EB97}"/>
              </a:ext>
            </a:extLst>
          </p:cNvPr>
          <p:cNvSpPr txBox="1">
            <a:spLocks/>
          </p:cNvSpPr>
          <p:nvPr/>
        </p:nvSpPr>
        <p:spPr>
          <a:xfrm>
            <a:off x="1051559" y="5427371"/>
            <a:ext cx="10088880" cy="100430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CA" sz="2400" dirty="0"/>
              <a:t>Figure 9: Schematic of CMOS inverter. Transfer characteristics of CMOS Inverter for gate oxide thinner than 2nm [4]  </a:t>
            </a:r>
          </a:p>
        </p:txBody>
      </p:sp>
      <p:pic>
        <p:nvPicPr>
          <p:cNvPr id="3" name="Picture 2">
            <a:extLst>
              <a:ext uri="{FF2B5EF4-FFF2-40B4-BE49-F238E27FC236}">
                <a16:creationId xmlns:a16="http://schemas.microsoft.com/office/drawing/2014/main" id="{E94A984C-775B-885A-25C5-ACE369168912}"/>
              </a:ext>
            </a:extLst>
          </p:cNvPr>
          <p:cNvPicPr>
            <a:picLocks noChangeAspect="1"/>
          </p:cNvPicPr>
          <p:nvPr/>
        </p:nvPicPr>
        <p:blipFill>
          <a:blip r:embed="rId3"/>
          <a:stretch>
            <a:fillRect/>
          </a:stretch>
        </p:blipFill>
        <p:spPr>
          <a:xfrm>
            <a:off x="2507868" y="1623786"/>
            <a:ext cx="7176264" cy="3905449"/>
          </a:xfrm>
          <a:prstGeom prst="rect">
            <a:avLst/>
          </a:prstGeom>
        </p:spPr>
      </p:pic>
      <p:sp>
        <p:nvSpPr>
          <p:cNvPr id="2" name="Slide Number Placeholder 1">
            <a:extLst>
              <a:ext uri="{FF2B5EF4-FFF2-40B4-BE49-F238E27FC236}">
                <a16:creationId xmlns:a16="http://schemas.microsoft.com/office/drawing/2014/main" id="{3D7064C1-3040-834C-7359-D7B06426B3E0}"/>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29719709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Circuit Simulations </a:t>
            </a:r>
          </a:p>
        </p:txBody>
      </p:sp>
      <p:sp>
        <p:nvSpPr>
          <p:cNvPr id="2" name="Content Placeholder 2">
            <a:extLst>
              <a:ext uri="{FF2B5EF4-FFF2-40B4-BE49-F238E27FC236}">
                <a16:creationId xmlns:a16="http://schemas.microsoft.com/office/drawing/2014/main" id="{C73FD074-F630-4E32-E6B9-0B1D18AD47D9}"/>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Data Utilization</a:t>
            </a:r>
            <a:r>
              <a:rPr lang="en-US" sz="2400" dirty="0">
                <a:solidFill>
                  <a:schemeClr val="tx1"/>
                </a:solidFill>
              </a:rPr>
              <a:t>: As seen in Figure 9, the influence of gate current on the transfer characteristics of the CMOS inverter is simulated using the numerical data from the trials.</a:t>
            </a:r>
          </a:p>
          <a:p>
            <a:pPr marL="447675" indent="-361950">
              <a:buFont typeface="Wingdings" panose="05000000000000000000" pitchFamily="2" charset="2"/>
              <a:buChar char="v"/>
            </a:pPr>
            <a:r>
              <a:rPr lang="en-US" sz="2400" u="sng" dirty="0">
                <a:solidFill>
                  <a:schemeClr val="tx1"/>
                </a:solidFill>
              </a:rPr>
              <a:t>Simulation Results</a:t>
            </a:r>
            <a:r>
              <a:rPr lang="en-US" sz="2400" dirty="0">
                <a:solidFill>
                  <a:schemeClr val="tx1"/>
                </a:solidFill>
              </a:rPr>
              <a:t>: Figure 9 shows the outcomes of these simulations. They show what happens when the oxide thickness is reduced to less than 2 nm.</a:t>
            </a:r>
          </a:p>
          <a:p>
            <a:pPr marL="447675" indent="-361950">
              <a:buFont typeface="Wingdings" panose="05000000000000000000" pitchFamily="2" charset="2"/>
              <a:buChar char="v"/>
            </a:pPr>
            <a:r>
              <a:rPr lang="en-US" sz="2400" u="sng" dirty="0">
                <a:solidFill>
                  <a:schemeClr val="tx1"/>
                </a:solidFill>
              </a:rPr>
              <a:t>Implications</a:t>
            </a:r>
            <a:r>
              <a:rPr lang="en-US" sz="2400" dirty="0">
                <a:solidFill>
                  <a:schemeClr val="tx1"/>
                </a:solidFill>
              </a:rPr>
              <a:t>: The output low-level voltage increases significantly when the oxide thickness is lowered to less than 2 nm. This increase makes the noise margin worse and increases the possibility of the CMOS inverter malfunctioning.</a:t>
            </a:r>
          </a:p>
        </p:txBody>
      </p:sp>
      <p:sp>
        <p:nvSpPr>
          <p:cNvPr id="3" name="Slide Number Placeholder 2">
            <a:extLst>
              <a:ext uri="{FF2B5EF4-FFF2-40B4-BE49-F238E27FC236}">
                <a16:creationId xmlns:a16="http://schemas.microsoft.com/office/drawing/2014/main" id="{F0951AFE-9CB7-7B53-B2FC-53D1C2CED95F}"/>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34841699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Influence of Oxide Thickness</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Oxide Thickness Determination</a:t>
            </a:r>
            <a:r>
              <a:rPr lang="en-US" sz="2400" dirty="0">
                <a:solidFill>
                  <a:schemeClr val="tx1"/>
                </a:solidFill>
              </a:rPr>
              <a:t>: Initial observations were guided by ellipsometry, and precise oxide thickness calculation was obtained via C-V measurements that took into account the silicon accumulation layer. The effects of metallization on film reduction were investigated using a MOS array with </a:t>
            </a:r>
            <a:r>
              <a:rPr lang="en-US" sz="2400" dirty="0" err="1">
                <a:solidFill>
                  <a:schemeClr val="tx1"/>
                </a:solidFill>
              </a:rPr>
              <a:t>CrAu</a:t>
            </a:r>
            <a:r>
              <a:rPr lang="en-US" sz="2400" dirty="0">
                <a:solidFill>
                  <a:schemeClr val="tx1"/>
                </a:solidFill>
              </a:rPr>
              <a:t> metallization.</a:t>
            </a:r>
          </a:p>
          <a:p>
            <a:pPr marL="447675" indent="-361950">
              <a:buFont typeface="Wingdings" panose="05000000000000000000" pitchFamily="2" charset="2"/>
              <a:buChar char="v"/>
            </a:pPr>
            <a:r>
              <a:rPr lang="en-US" sz="2400" u="sng" dirty="0">
                <a:solidFill>
                  <a:schemeClr val="tx1"/>
                </a:solidFill>
              </a:rPr>
              <a:t>Capacitance Analysis</a:t>
            </a:r>
            <a:r>
              <a:rPr lang="en-US" sz="2400" dirty="0">
                <a:solidFill>
                  <a:schemeClr val="tx1"/>
                </a:solidFill>
              </a:rPr>
              <a:t>: Even at high fields, capacitance study for a 40 A oxide layer showed non-saturation. The paper[2] provided a useful formula based on surface capacitance C in order to understand the role of the silicon accumulation layer.</a:t>
            </a:r>
          </a:p>
          <a:p>
            <a:pPr marL="447675" indent="-361950">
              <a:buFont typeface="Wingdings" panose="05000000000000000000" pitchFamily="2" charset="2"/>
              <a:buChar char="v"/>
            </a:pPr>
            <a:r>
              <a:rPr lang="en-US" sz="2400" u="sng" dirty="0">
                <a:solidFill>
                  <a:schemeClr val="tx1"/>
                </a:solidFill>
              </a:rPr>
              <a:t>Tunneling Current and Capacitance Correlation</a:t>
            </a:r>
            <a:r>
              <a:rPr lang="en-US" sz="2400" dirty="0">
                <a:solidFill>
                  <a:schemeClr val="tx1"/>
                </a:solidFill>
              </a:rPr>
              <a:t>: The log of the tunneling current demonstrated a roughly proportionate connection with oxide thickness, highlighting homogeneity or a minor fluctuation in the oxide layer and showing great overall uniformity. A smooth association was discovered between the tunneling current and capacitance across neighboring MOS squares.</a:t>
            </a:r>
          </a:p>
          <a:p>
            <a:pPr marL="447675" indent="-361950">
              <a:buFont typeface="Wingdings" panose="05000000000000000000" pitchFamily="2" charset="2"/>
              <a:buChar char="v"/>
            </a:pPr>
            <a:endParaRPr lang="en-US" sz="24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FB8C484-5770-A015-B0FD-15DABFC6A6DF}"/>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15570083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4976435"/>
            <a:ext cx="10058400" cy="133471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10: Tunneling characteristics at various oxide thicknesses – Two wafers with various surface treatments yielded varied results. Tunneling current interdependency throughout oxide thicknesses. [2]</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F1ED5BD-D9F1-C630-2FA9-1C5D823D6B47}"/>
              </a:ext>
            </a:extLst>
          </p:cNvPr>
          <p:cNvPicPr>
            <a:picLocks noChangeAspect="1"/>
          </p:cNvPicPr>
          <p:nvPr/>
        </p:nvPicPr>
        <p:blipFill>
          <a:blip r:embed="rId3"/>
          <a:stretch>
            <a:fillRect/>
          </a:stretch>
        </p:blipFill>
        <p:spPr>
          <a:xfrm>
            <a:off x="2227505" y="1629605"/>
            <a:ext cx="3446487" cy="3346830"/>
          </a:xfrm>
          <a:prstGeom prst="rect">
            <a:avLst/>
          </a:prstGeom>
        </p:spPr>
      </p:pic>
      <p:pic>
        <p:nvPicPr>
          <p:cNvPr id="6" name="Picture 5">
            <a:extLst>
              <a:ext uri="{FF2B5EF4-FFF2-40B4-BE49-F238E27FC236}">
                <a16:creationId xmlns:a16="http://schemas.microsoft.com/office/drawing/2014/main" id="{57C77F00-B061-A0BF-2644-47E3ADFCEC50}"/>
              </a:ext>
            </a:extLst>
          </p:cNvPr>
          <p:cNvPicPr>
            <a:picLocks noChangeAspect="1"/>
          </p:cNvPicPr>
          <p:nvPr/>
        </p:nvPicPr>
        <p:blipFill>
          <a:blip r:embed="rId4"/>
          <a:stretch>
            <a:fillRect/>
          </a:stretch>
        </p:blipFill>
        <p:spPr>
          <a:xfrm>
            <a:off x="6804216" y="1629605"/>
            <a:ext cx="2953975" cy="3346831"/>
          </a:xfrm>
          <a:prstGeom prst="rect">
            <a:avLst/>
          </a:prstGeom>
        </p:spPr>
      </p:pic>
      <p:sp>
        <p:nvSpPr>
          <p:cNvPr id="7" name="Title 1">
            <a:extLst>
              <a:ext uri="{FF2B5EF4-FFF2-40B4-BE49-F238E27FC236}">
                <a16:creationId xmlns:a16="http://schemas.microsoft.com/office/drawing/2014/main" id="{0E961702-800A-C769-785F-D431C057DDD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Influence of Oxide Thickness</a:t>
            </a:r>
          </a:p>
        </p:txBody>
      </p:sp>
      <p:sp>
        <p:nvSpPr>
          <p:cNvPr id="2" name="Slide Number Placeholder 1">
            <a:extLst>
              <a:ext uri="{FF2B5EF4-FFF2-40B4-BE49-F238E27FC236}">
                <a16:creationId xmlns:a16="http://schemas.microsoft.com/office/drawing/2014/main" id="{904ED563-E152-39E9-6203-FE859404D31A}"/>
              </a:ext>
            </a:extLst>
          </p:cNvPr>
          <p:cNvSpPr>
            <a:spLocks noGrp="1"/>
          </p:cNvSpPr>
          <p:nvPr>
            <p:ph type="sldNum" sz="quarter" idx="12"/>
          </p:nvPr>
        </p:nvSpPr>
        <p:spPr/>
        <p:txBody>
          <a:bodyPr/>
          <a:lstStyle/>
          <a:p>
            <a:fld id="{3A98EE3D-8CD1-4C3F-BD1C-C98C9596463C}" type="slidenum">
              <a:rPr lang="en-US" smtClean="0"/>
              <a:t>28</a:t>
            </a:fld>
            <a:endParaRPr lang="en-US" dirty="0"/>
          </a:p>
        </p:txBody>
      </p:sp>
    </p:spTree>
    <p:extLst>
      <p:ext uri="{BB962C8B-B14F-4D97-AF65-F5344CB8AC3E}">
        <p14:creationId xmlns:p14="http://schemas.microsoft.com/office/powerpoint/2010/main" val="13499182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436100"/>
            <a:ext cx="10058400" cy="10819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Quantization of energy in levels: Accumulation and Inversion </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78443"/>
            <a:ext cx="10058400" cy="1232710"/>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11. Diagrammatic band profile for a poly Si–SiO2–Si structure in inversion, demonstrating how carrier confinement in a limited potential well causes the creation of sub-bands. [1]</a:t>
            </a:r>
          </a:p>
          <a:p>
            <a:pPr marL="85725" indent="0">
              <a:buNone/>
            </a:pPr>
            <a:endParaRPr lang="en-US" sz="24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2CAEF2C-BA86-C3F3-E29F-1823F40176C5}"/>
              </a:ext>
            </a:extLst>
          </p:cNvPr>
          <p:cNvPicPr>
            <a:picLocks noChangeAspect="1"/>
          </p:cNvPicPr>
          <p:nvPr/>
        </p:nvPicPr>
        <p:blipFill>
          <a:blip r:embed="rId3"/>
          <a:stretch>
            <a:fillRect/>
          </a:stretch>
        </p:blipFill>
        <p:spPr>
          <a:xfrm>
            <a:off x="3206563" y="1894333"/>
            <a:ext cx="5778874" cy="2733915"/>
          </a:xfrm>
          <a:prstGeom prst="rect">
            <a:avLst/>
          </a:prstGeom>
        </p:spPr>
      </p:pic>
      <p:sp>
        <p:nvSpPr>
          <p:cNvPr id="4" name="Slide Number Placeholder 3">
            <a:extLst>
              <a:ext uri="{FF2B5EF4-FFF2-40B4-BE49-F238E27FC236}">
                <a16:creationId xmlns:a16="http://schemas.microsoft.com/office/drawing/2014/main" id="{5C5E3E79-16E6-033B-8061-7D4CD0F0371B}"/>
              </a:ext>
            </a:extLst>
          </p:cNvPr>
          <p:cNvSpPr>
            <a:spLocks noGrp="1"/>
          </p:cNvSpPr>
          <p:nvPr>
            <p:ph type="sldNum" sz="quarter" idx="12"/>
          </p:nvPr>
        </p:nvSpPr>
        <p:spPr/>
        <p:txBody>
          <a:bodyPr/>
          <a:lstStyle/>
          <a:p>
            <a:fld id="{3A98EE3D-8CD1-4C3F-BD1C-C98C9596463C}" type="slidenum">
              <a:rPr lang="en-US" smtClean="0"/>
              <a:t>29</a:t>
            </a:fld>
            <a:endParaRPr lang="en-US" dirty="0"/>
          </a:p>
        </p:txBody>
      </p:sp>
    </p:spTree>
    <p:extLst>
      <p:ext uri="{BB962C8B-B14F-4D97-AF65-F5344CB8AC3E}">
        <p14:creationId xmlns:p14="http://schemas.microsoft.com/office/powerpoint/2010/main" val="145657388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866775"/>
            <a:ext cx="10058400" cy="651249"/>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Introduction</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760767"/>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lgn="just">
              <a:buFont typeface="Wingdings" panose="05000000000000000000" pitchFamily="2" charset="2"/>
              <a:buChar char="v"/>
            </a:pPr>
            <a:r>
              <a:rPr lang="en-US" sz="2400" dirty="0"/>
              <a:t>Semiconductor devices have transformed electronics and opened up new opportunities for growth in several sectors, including computing, telecommunications, energy, and healthcare. They are a crucial component of numerous devices that are necessary for modern living.</a:t>
            </a:r>
          </a:p>
          <a:p>
            <a:pPr marL="361950" indent="-361950" algn="just">
              <a:buFont typeface="Wingdings" panose="05000000000000000000" pitchFamily="2" charset="2"/>
              <a:buChar char="v"/>
            </a:pPr>
            <a:r>
              <a:rPr lang="en-US" sz="2400" dirty="0"/>
              <a:t>MOS structures have attracted a lot of interest in the electronics industry because of its special qualities, which include high electron mobility and low power consumption. In the contemporary digital era, when there is an increasing need for small and power-efficient electronic equipment, they are especially pertinent.</a:t>
            </a:r>
          </a:p>
          <a:p>
            <a:pPr marL="361950" indent="-361950" algn="just">
              <a:buFont typeface="Wingdings" panose="05000000000000000000" pitchFamily="2" charset="2"/>
              <a:buChar char="v"/>
            </a:pPr>
            <a:r>
              <a:rPr lang="en-US" sz="2400" dirty="0"/>
              <a:t>This talk aims to give a thorough understanding of the tunneling phenomenon in ultra-thin oxide MOS systems. Understanding this quantum mechanical phenomenon is essential for the further advancement of electronic devices, since it can have a substantial impact on the performance of MOS structures. </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0FA217E-BE59-E7E6-7BFB-3A85F7BEF09A}"/>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9178553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66800" y="1550386"/>
            <a:ext cx="10088880" cy="4760767"/>
          </a:xfrm>
          <a:prstGeom prst="rect">
            <a:avLst/>
          </a:prstGeom>
        </p:spPr>
        <p:txBody>
          <a:bodyPr>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FN Formula Limitations</a:t>
            </a:r>
            <a:r>
              <a:rPr lang="en-US" sz="2400" dirty="0">
                <a:solidFill>
                  <a:schemeClr val="tx1"/>
                </a:solidFill>
              </a:rPr>
              <a:t>: Electric field-induced band bending causes errors in the Fowler-</a:t>
            </a:r>
            <a:r>
              <a:rPr lang="en-US" sz="2400" dirty="0" err="1">
                <a:solidFill>
                  <a:schemeClr val="tx1"/>
                </a:solidFill>
              </a:rPr>
              <a:t>Nordheim</a:t>
            </a:r>
            <a:r>
              <a:rPr lang="en-US" sz="2400" dirty="0">
                <a:solidFill>
                  <a:schemeClr val="tx1"/>
                </a:solidFill>
              </a:rPr>
              <a:t> (FN) formula, which estimates semiconductor capacitance based on a three-dimensional free Fermi gas model. This causes a two-dimensional electron gas (2-DEG) to develop, and quantization effects have an impact on capacitance estimates by changing the carrier concentration distribution.</a:t>
            </a:r>
          </a:p>
          <a:p>
            <a:pPr marL="447675" indent="-361950">
              <a:buFont typeface="Wingdings" panose="05000000000000000000" pitchFamily="2" charset="2"/>
              <a:buChar char="v"/>
            </a:pPr>
            <a:r>
              <a:rPr lang="en-US" sz="2400" u="sng" dirty="0">
                <a:solidFill>
                  <a:schemeClr val="tx1"/>
                </a:solidFill>
              </a:rPr>
              <a:t>Quantized Electron Energies</a:t>
            </a:r>
            <a:r>
              <a:rPr lang="en-US" sz="2400" dirty="0">
                <a:solidFill>
                  <a:schemeClr val="tx1"/>
                </a:solidFill>
              </a:rPr>
              <a:t>: The accumulation/inversion layers' quantized electron energies need a deviation from the free electron gas concept. A "carrier tunneling lifetime" for electrons in quantized energy levels is included in computations of gate tunneling current. This is ascertained by solving Schrödinger's equation simultaneously, which sheds light on how they behave in the potential well.</a:t>
            </a:r>
          </a:p>
          <a:p>
            <a:pPr marL="447675" indent="-361950">
              <a:buFont typeface="Wingdings" panose="05000000000000000000" pitchFamily="2" charset="2"/>
              <a:buChar char="v"/>
            </a:pPr>
            <a:r>
              <a:rPr lang="en-US" sz="2400" u="sng" dirty="0">
                <a:solidFill>
                  <a:schemeClr val="tx1"/>
                </a:solidFill>
              </a:rPr>
              <a:t>Barrier Lowering Considerations</a:t>
            </a:r>
            <a:r>
              <a:rPr lang="en-US" sz="2400" dirty="0">
                <a:solidFill>
                  <a:schemeClr val="tx1"/>
                </a:solidFill>
              </a:rPr>
              <a:t>: Image-force-induced barrier reduction must be taken into account in gate tunneling current estimates, particularly for extremely thin oxides. This calls into question the traditional disregard for this component and highlights how good modeling is required to support existing tunneling forecasts.</a:t>
            </a:r>
          </a:p>
          <a:p>
            <a:pPr marL="447675" indent="-361950">
              <a:buFont typeface="Wingdings" panose="05000000000000000000" pitchFamily="2" charset="2"/>
              <a:buChar char="v"/>
            </a:pPr>
            <a:endParaRPr lang="en-US" sz="24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A88211E-6CC2-30E2-61E2-4566BBF0EABA}"/>
              </a:ext>
            </a:extLst>
          </p:cNvPr>
          <p:cNvSpPr txBox="1">
            <a:spLocks/>
          </p:cNvSpPr>
          <p:nvPr/>
        </p:nvSpPr>
        <p:spPr>
          <a:xfrm>
            <a:off x="1066800" y="436100"/>
            <a:ext cx="10058400" cy="10819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Quantization of energy in levels: Accumulation and Inversion </a:t>
            </a:r>
          </a:p>
        </p:txBody>
      </p:sp>
      <p:sp>
        <p:nvSpPr>
          <p:cNvPr id="2" name="Slide Number Placeholder 1">
            <a:extLst>
              <a:ext uri="{FF2B5EF4-FFF2-40B4-BE49-F238E27FC236}">
                <a16:creationId xmlns:a16="http://schemas.microsoft.com/office/drawing/2014/main" id="{2471DF38-F267-79F1-36AB-585CC36553CB}"/>
              </a:ext>
            </a:extLst>
          </p:cNvPr>
          <p:cNvSpPr>
            <a:spLocks noGrp="1"/>
          </p:cNvSpPr>
          <p:nvPr>
            <p:ph type="sldNum" sz="quarter" idx="12"/>
          </p:nvPr>
        </p:nvSpPr>
        <p:spPr/>
        <p:txBody>
          <a:bodyPr/>
          <a:lstStyle/>
          <a:p>
            <a:fld id="{3A98EE3D-8CD1-4C3F-BD1C-C98C9596463C}" type="slidenum">
              <a:rPr lang="en-US" smtClean="0"/>
              <a:t>30</a:t>
            </a:fld>
            <a:endParaRPr lang="en-US" dirty="0"/>
          </a:p>
        </p:txBody>
      </p:sp>
    </p:spTree>
    <p:extLst>
      <p:ext uri="{BB962C8B-B14F-4D97-AF65-F5344CB8AC3E}">
        <p14:creationId xmlns:p14="http://schemas.microsoft.com/office/powerpoint/2010/main" val="399281544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78443"/>
            <a:ext cx="10058400" cy="1232710"/>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12. Variation in the threshold voltage for electron and hole inversion layers due to quantum-mechanical processes in the substrate as compared to the classical theory [1]</a:t>
            </a:r>
          </a:p>
          <a:p>
            <a:pPr marL="85725" indent="0">
              <a:buNone/>
            </a:pPr>
            <a:endParaRPr lang="en-US" sz="24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7030E9C-7817-6D6E-689A-1AE4E9B611C8}"/>
              </a:ext>
            </a:extLst>
          </p:cNvPr>
          <p:cNvPicPr>
            <a:picLocks noChangeAspect="1"/>
          </p:cNvPicPr>
          <p:nvPr/>
        </p:nvPicPr>
        <p:blipFill>
          <a:blip r:embed="rId3"/>
          <a:stretch>
            <a:fillRect/>
          </a:stretch>
        </p:blipFill>
        <p:spPr>
          <a:xfrm>
            <a:off x="3809902" y="1532091"/>
            <a:ext cx="4572196" cy="3606639"/>
          </a:xfrm>
          <a:prstGeom prst="rect">
            <a:avLst/>
          </a:prstGeom>
        </p:spPr>
      </p:pic>
      <p:sp>
        <p:nvSpPr>
          <p:cNvPr id="6" name="Title 1">
            <a:extLst>
              <a:ext uri="{FF2B5EF4-FFF2-40B4-BE49-F238E27FC236}">
                <a16:creationId xmlns:a16="http://schemas.microsoft.com/office/drawing/2014/main" id="{D4D0960E-3B2E-33DC-23E5-C5F15D3AC29B}"/>
              </a:ext>
            </a:extLst>
          </p:cNvPr>
          <p:cNvSpPr txBox="1">
            <a:spLocks/>
          </p:cNvSpPr>
          <p:nvPr/>
        </p:nvSpPr>
        <p:spPr>
          <a:xfrm>
            <a:off x="1066800" y="436100"/>
            <a:ext cx="10058400" cy="10819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Quantization of energy in levels: Accumulation and Inversion </a:t>
            </a:r>
          </a:p>
        </p:txBody>
      </p:sp>
      <p:sp>
        <p:nvSpPr>
          <p:cNvPr id="2" name="Slide Number Placeholder 1">
            <a:extLst>
              <a:ext uri="{FF2B5EF4-FFF2-40B4-BE49-F238E27FC236}">
                <a16:creationId xmlns:a16="http://schemas.microsoft.com/office/drawing/2014/main" id="{7F9BAC26-E3D6-587E-C69B-41760EF202BA}"/>
              </a:ext>
            </a:extLst>
          </p:cNvPr>
          <p:cNvSpPr>
            <a:spLocks noGrp="1"/>
          </p:cNvSpPr>
          <p:nvPr>
            <p:ph type="sldNum" sz="quarter" idx="12"/>
          </p:nvPr>
        </p:nvSpPr>
        <p:spPr/>
        <p:txBody>
          <a:bodyPr/>
          <a:lstStyle/>
          <a:p>
            <a:fld id="{3A98EE3D-8CD1-4C3F-BD1C-C98C9596463C}" type="slidenum">
              <a:rPr lang="en-US" smtClean="0"/>
              <a:t>31</a:t>
            </a:fld>
            <a:endParaRPr lang="en-US" dirty="0"/>
          </a:p>
        </p:txBody>
      </p:sp>
    </p:spTree>
    <p:extLst>
      <p:ext uri="{BB962C8B-B14F-4D97-AF65-F5344CB8AC3E}">
        <p14:creationId xmlns:p14="http://schemas.microsoft.com/office/powerpoint/2010/main" val="88498738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444201"/>
            <a:ext cx="10058400" cy="86695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13: Diagrammatic illustration of the tunneling elements in a Si/ SiO2/Si structure.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ADF9B32-9FEB-9CAB-E1E3-51DD0193E853}"/>
              </a:ext>
            </a:extLst>
          </p:cNvPr>
          <p:cNvPicPr>
            <a:picLocks noChangeAspect="1"/>
          </p:cNvPicPr>
          <p:nvPr/>
        </p:nvPicPr>
        <p:blipFill>
          <a:blip r:embed="rId3"/>
          <a:stretch>
            <a:fillRect/>
          </a:stretch>
        </p:blipFill>
        <p:spPr>
          <a:xfrm>
            <a:off x="4197350" y="1570777"/>
            <a:ext cx="3797300" cy="3606800"/>
          </a:xfrm>
          <a:prstGeom prst="rect">
            <a:avLst/>
          </a:prstGeom>
        </p:spPr>
      </p:pic>
      <p:sp>
        <p:nvSpPr>
          <p:cNvPr id="6" name="Slide Number Placeholder 5">
            <a:extLst>
              <a:ext uri="{FF2B5EF4-FFF2-40B4-BE49-F238E27FC236}">
                <a16:creationId xmlns:a16="http://schemas.microsoft.com/office/drawing/2014/main" id="{06ECC63D-3BF7-4F70-8F50-B7BAA66E8011}"/>
              </a:ext>
            </a:extLst>
          </p:cNvPr>
          <p:cNvSpPr>
            <a:spLocks noGrp="1"/>
          </p:cNvSpPr>
          <p:nvPr>
            <p:ph type="sldNum" sz="quarter" idx="12"/>
          </p:nvPr>
        </p:nvSpPr>
        <p:spPr/>
        <p:txBody>
          <a:bodyPr/>
          <a:lstStyle/>
          <a:p>
            <a:fld id="{3A98EE3D-8CD1-4C3F-BD1C-C98C9596463C}" type="slidenum">
              <a:rPr lang="en-US" smtClean="0"/>
              <a:t>32</a:t>
            </a:fld>
            <a:endParaRPr lang="en-US" dirty="0"/>
          </a:p>
        </p:txBody>
      </p:sp>
    </p:spTree>
    <p:extLst>
      <p:ext uri="{BB962C8B-B14F-4D97-AF65-F5344CB8AC3E}">
        <p14:creationId xmlns:p14="http://schemas.microsoft.com/office/powerpoint/2010/main" val="23719887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In addition to traditional ECB electron tunneling, alternative processes include hole-to-valence (HBV) and valence-to-conduction (EVB) tunneling. In contrast to EVB tunneling, HVB tunneling is similar to electron tunneling inside the valence band.</a:t>
            </a:r>
          </a:p>
          <a:p>
            <a:pPr marL="447675" indent="-361950">
              <a:buFont typeface="Wingdings" panose="05000000000000000000" pitchFamily="2" charset="2"/>
              <a:buChar char="v"/>
            </a:pPr>
            <a:r>
              <a:rPr lang="en-US" sz="2400" dirty="0">
                <a:solidFill>
                  <a:schemeClr val="tx1"/>
                </a:solidFill>
              </a:rPr>
              <a:t>Edge Direct Tunneling (EDT) becomes critical in short-channel devices, outperforming other leakage mechanisms such as gate-induced drain leakage (GIDL) and band-to-band tunneling (BTBT) for ultra-thin gate oxides, as Fig. 13 emphasizes the dominance of overlap currents, including EDT, even though the channel area is much larger than the overlap area.</a:t>
            </a:r>
          </a:p>
          <a:p>
            <a:pPr marL="447675" indent="-361950">
              <a:buFont typeface="Wingdings" panose="05000000000000000000" pitchFamily="2" charset="2"/>
              <a:buChar char="v"/>
            </a:pPr>
            <a:r>
              <a:rPr lang="en-US" sz="2400" dirty="0">
                <a:solidFill>
                  <a:schemeClr val="tx1"/>
                </a:solidFill>
              </a:rPr>
              <a:t>Gate-to-channel current (</a:t>
            </a:r>
            <a:r>
              <a:rPr lang="en-US" sz="2400" dirty="0" err="1">
                <a:solidFill>
                  <a:schemeClr val="tx1"/>
                </a:solidFill>
              </a:rPr>
              <a:t>Igc</a:t>
            </a:r>
            <a:r>
              <a:rPr lang="en-US" sz="2400" dirty="0">
                <a:solidFill>
                  <a:schemeClr val="tx1"/>
                </a:solidFill>
              </a:rPr>
              <a:t>) in </a:t>
            </a:r>
            <a:r>
              <a:rPr lang="en-US" sz="2400" dirty="0" err="1">
                <a:solidFill>
                  <a:schemeClr val="tx1"/>
                </a:solidFill>
              </a:rPr>
              <a:t>nMOS</a:t>
            </a:r>
            <a:r>
              <a:rPr lang="en-US" sz="2400" dirty="0">
                <a:solidFill>
                  <a:schemeClr val="tx1"/>
                </a:solidFill>
              </a:rPr>
              <a:t> devices is primarily controlled by ECB during inversion and changes to EVB at high voltages in different operating zones. Table 2 shows how tunneling probabilities for </a:t>
            </a:r>
            <a:r>
              <a:rPr lang="en-US" sz="2400" dirty="0" err="1">
                <a:solidFill>
                  <a:schemeClr val="tx1"/>
                </a:solidFill>
              </a:rPr>
              <a:t>nMOS</a:t>
            </a:r>
            <a:r>
              <a:rPr lang="en-US" sz="2400" dirty="0">
                <a:solidFill>
                  <a:schemeClr val="tx1"/>
                </a:solidFill>
              </a:rPr>
              <a:t> and </a:t>
            </a:r>
            <a:r>
              <a:rPr lang="en-US" sz="2400" dirty="0" err="1">
                <a:solidFill>
                  <a:schemeClr val="tx1"/>
                </a:solidFill>
              </a:rPr>
              <a:t>pMOS</a:t>
            </a:r>
            <a:r>
              <a:rPr lang="en-US" sz="2400" dirty="0">
                <a:solidFill>
                  <a:schemeClr val="tx1"/>
                </a:solidFill>
              </a:rPr>
              <a:t> differ across ECB, EVB, and HVB based on variables such as carrier availability and barrier height.</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CD950C2-FD7C-0800-5600-DB8908FBB981}"/>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
        <p:nvSpPr>
          <p:cNvPr id="2" name="Slide Number Placeholder 1">
            <a:extLst>
              <a:ext uri="{FF2B5EF4-FFF2-40B4-BE49-F238E27FC236}">
                <a16:creationId xmlns:a16="http://schemas.microsoft.com/office/drawing/2014/main" id="{4440156F-6476-4663-1AFF-43BFF4C1E51C}"/>
              </a:ext>
            </a:extLst>
          </p:cNvPr>
          <p:cNvSpPr>
            <a:spLocks noGrp="1"/>
          </p:cNvSpPr>
          <p:nvPr>
            <p:ph type="sldNum" sz="quarter" idx="12"/>
          </p:nvPr>
        </p:nvSpPr>
        <p:spPr/>
        <p:txBody>
          <a:bodyPr/>
          <a:lstStyle/>
          <a:p>
            <a:fld id="{3A98EE3D-8CD1-4C3F-BD1C-C98C9596463C}" type="slidenum">
              <a:rPr lang="en-US" smtClean="0"/>
              <a:t>33</a:t>
            </a:fld>
            <a:endParaRPr lang="en-US" dirty="0"/>
          </a:p>
        </p:txBody>
      </p:sp>
    </p:spTree>
    <p:extLst>
      <p:ext uri="{BB962C8B-B14F-4D97-AF65-F5344CB8AC3E}">
        <p14:creationId xmlns:p14="http://schemas.microsoft.com/office/powerpoint/2010/main" val="16825630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4837953"/>
            <a:ext cx="10452295" cy="147320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Table 2: Dominant current mechanisms for every component of the tunneling current.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89536A7-508D-FDFA-04EE-6CDE734004A9}"/>
              </a:ext>
            </a:extLst>
          </p:cNvPr>
          <p:cNvPicPr>
            <a:picLocks noChangeAspect="1"/>
          </p:cNvPicPr>
          <p:nvPr/>
        </p:nvPicPr>
        <p:blipFill>
          <a:blip r:embed="rId3"/>
          <a:stretch>
            <a:fillRect/>
          </a:stretch>
        </p:blipFill>
        <p:spPr>
          <a:xfrm>
            <a:off x="2467268" y="2162311"/>
            <a:ext cx="7257463" cy="2031351"/>
          </a:xfrm>
          <a:prstGeom prst="rect">
            <a:avLst/>
          </a:prstGeom>
        </p:spPr>
      </p:pic>
      <p:sp>
        <p:nvSpPr>
          <p:cNvPr id="4" name="Title 1">
            <a:extLst>
              <a:ext uri="{FF2B5EF4-FFF2-40B4-BE49-F238E27FC236}">
                <a16:creationId xmlns:a16="http://schemas.microsoft.com/office/drawing/2014/main" id="{017009A6-12BF-BFB1-796E-F18DAEA4BD58}"/>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
        <p:nvSpPr>
          <p:cNvPr id="2" name="Slide Number Placeholder 1">
            <a:extLst>
              <a:ext uri="{FF2B5EF4-FFF2-40B4-BE49-F238E27FC236}">
                <a16:creationId xmlns:a16="http://schemas.microsoft.com/office/drawing/2014/main" id="{E79CDEE0-3311-98A7-9D99-38AB7647E4F8}"/>
              </a:ext>
            </a:extLst>
          </p:cNvPr>
          <p:cNvSpPr>
            <a:spLocks noGrp="1"/>
          </p:cNvSpPr>
          <p:nvPr>
            <p:ph type="sldNum" sz="quarter" idx="12"/>
          </p:nvPr>
        </p:nvSpPr>
        <p:spPr/>
        <p:txBody>
          <a:bodyPr/>
          <a:lstStyle/>
          <a:p>
            <a:fld id="{3A98EE3D-8CD1-4C3F-BD1C-C98C9596463C}" type="slidenum">
              <a:rPr lang="en-US" smtClean="0"/>
              <a:t>34</a:t>
            </a:fld>
            <a:endParaRPr lang="en-US" dirty="0"/>
          </a:p>
        </p:txBody>
      </p:sp>
    </p:spTree>
    <p:extLst>
      <p:ext uri="{BB962C8B-B14F-4D97-AF65-F5344CB8AC3E}">
        <p14:creationId xmlns:p14="http://schemas.microsoft.com/office/powerpoint/2010/main" val="22618351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Gate Tunneling Current Calculations</a:t>
            </a:r>
            <a:r>
              <a:rPr lang="en-US" sz="2400" dirty="0">
                <a:solidFill>
                  <a:schemeClr val="tx1"/>
                </a:solidFill>
              </a:rPr>
              <a:t>: Through the "carrier tunneling lifetime," which is obtained from self-consistent solutions of </a:t>
            </a:r>
            <a:r>
              <a:rPr lang="en-US" sz="2400" dirty="0" err="1">
                <a:solidFill>
                  <a:schemeClr val="tx1"/>
                </a:solidFill>
              </a:rPr>
              <a:t>Schroedinger's</a:t>
            </a:r>
            <a:r>
              <a:rPr lang="en-US" sz="2400" dirty="0">
                <a:solidFill>
                  <a:schemeClr val="tx1"/>
                </a:solidFill>
              </a:rPr>
              <a:t> and Poisson's equations, quantized energy levels contribute to tunneling </a:t>
            </a:r>
            <a:r>
              <a:rPr lang="en-US" sz="2400" dirty="0" err="1">
                <a:solidFill>
                  <a:schemeClr val="tx1"/>
                </a:solidFill>
              </a:rPr>
              <a:t>current.In</a:t>
            </a:r>
            <a:r>
              <a:rPr lang="en-US" sz="2400" dirty="0">
                <a:solidFill>
                  <a:schemeClr val="tx1"/>
                </a:solidFill>
              </a:rPr>
              <a:t> compact modeling, numerical techniques for handling carrier quantization effects are commonplace.</a:t>
            </a:r>
          </a:p>
          <a:p>
            <a:pPr marL="447675" indent="-361950">
              <a:buFont typeface="Wingdings" panose="05000000000000000000" pitchFamily="2" charset="2"/>
              <a:buChar char="v"/>
            </a:pPr>
            <a:r>
              <a:rPr lang="en-US" sz="2400" u="sng" dirty="0">
                <a:solidFill>
                  <a:schemeClr val="tx1"/>
                </a:solidFill>
              </a:rPr>
              <a:t>Position-Dependent Tunneling Current Density</a:t>
            </a:r>
            <a:r>
              <a:rPr lang="en-US" sz="2400" dirty="0">
                <a:solidFill>
                  <a:schemeClr val="tx1"/>
                </a:solidFill>
              </a:rPr>
              <a:t>: In MOS transistors, understanding the position-dependent tunneling current density along the channel is crucial for optimizing device performance. This is influenced by factors such as the polysilicon gate and its depletion effects.</a:t>
            </a:r>
          </a:p>
          <a:p>
            <a:pPr marL="447675" indent="-361950">
              <a:buFont typeface="Wingdings" panose="05000000000000000000" pitchFamily="2" charset="2"/>
              <a:buChar char="v"/>
            </a:pPr>
            <a:r>
              <a:rPr lang="en-US" sz="2400" u="sng" dirty="0">
                <a:solidFill>
                  <a:schemeClr val="tx1"/>
                </a:solidFill>
              </a:rPr>
              <a:t>Determining Critical Tunneling Lifetime</a:t>
            </a:r>
            <a:r>
              <a:rPr lang="en-US" sz="2400" dirty="0">
                <a:solidFill>
                  <a:schemeClr val="tx1"/>
                </a:solidFill>
              </a:rPr>
              <a:t>: Calculating the critical tunneling lifetime for gate current modeling involves methods treating quasi-bound states as bouncing particles or considering well/barrier scattering centers, with the transverse-resonant method offering numerical insights into energy broadening during tunneling.</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DB973A3-2E10-84D2-B839-3B345C0BB907}"/>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
        <p:nvSpPr>
          <p:cNvPr id="2" name="Slide Number Placeholder 1">
            <a:extLst>
              <a:ext uri="{FF2B5EF4-FFF2-40B4-BE49-F238E27FC236}">
                <a16:creationId xmlns:a16="http://schemas.microsoft.com/office/drawing/2014/main" id="{4285C0D5-E395-C717-F3D5-34C20EE21E5B}"/>
              </a:ext>
            </a:extLst>
          </p:cNvPr>
          <p:cNvSpPr>
            <a:spLocks noGrp="1"/>
          </p:cNvSpPr>
          <p:nvPr>
            <p:ph type="sldNum" sz="quarter" idx="12"/>
          </p:nvPr>
        </p:nvSpPr>
        <p:spPr/>
        <p:txBody>
          <a:bodyPr/>
          <a:lstStyle/>
          <a:p>
            <a:fld id="{3A98EE3D-8CD1-4C3F-BD1C-C98C9596463C}" type="slidenum">
              <a:rPr lang="en-US" smtClean="0"/>
              <a:t>35</a:t>
            </a:fld>
            <a:endParaRPr lang="en-US" dirty="0"/>
          </a:p>
        </p:txBody>
      </p:sp>
    </p:spTree>
    <p:extLst>
      <p:ext uri="{BB962C8B-B14F-4D97-AF65-F5344CB8AC3E}">
        <p14:creationId xmlns:p14="http://schemas.microsoft.com/office/powerpoint/2010/main" val="14118623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4718423"/>
            <a:ext cx="10058400" cy="1837117"/>
          </a:xfrm>
          <a:prstGeom prst="rect">
            <a:avLst/>
          </a:prstGeom>
        </p:spPr>
        <p:txBody>
          <a:bodyPr>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14: MOS transistor gate tunneling current components – Gate current measured for an n+ Si/SiO2/p Si MOS capacitor with an n+ source, solid line representing W/L = 562/62 </a:t>
            </a:r>
            <a:r>
              <a:rPr lang="en-US" sz="2400" dirty="0" err="1">
                <a:solidFill>
                  <a:schemeClr val="tx1"/>
                </a:solidFill>
              </a:rPr>
              <a:t>lm</a:t>
            </a:r>
            <a:r>
              <a:rPr lang="en-US" sz="2400" dirty="0">
                <a:solidFill>
                  <a:schemeClr val="tx1"/>
                </a:solidFill>
              </a:rPr>
              <a:t> and tox = 1.6 nm. The computed gate-overlap and gate-channel components are displayed by the dashed and dotted lines, respectively. Although the overlap area is substantially lower than the channel area, the overlap current component is dominating at low positive and negative gate voltages (depletion–accumulation).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439B2E-593A-A820-53C1-9FF8F26ACBFB}"/>
              </a:ext>
            </a:extLst>
          </p:cNvPr>
          <p:cNvPicPr>
            <a:picLocks noChangeAspect="1"/>
          </p:cNvPicPr>
          <p:nvPr/>
        </p:nvPicPr>
        <p:blipFill>
          <a:blip r:embed="rId3"/>
          <a:stretch>
            <a:fillRect/>
          </a:stretch>
        </p:blipFill>
        <p:spPr>
          <a:xfrm>
            <a:off x="1087902" y="2389084"/>
            <a:ext cx="5008098" cy="1683513"/>
          </a:xfrm>
          <a:prstGeom prst="rect">
            <a:avLst/>
          </a:prstGeom>
        </p:spPr>
      </p:pic>
      <p:pic>
        <p:nvPicPr>
          <p:cNvPr id="7" name="Picture 6">
            <a:extLst>
              <a:ext uri="{FF2B5EF4-FFF2-40B4-BE49-F238E27FC236}">
                <a16:creationId xmlns:a16="http://schemas.microsoft.com/office/drawing/2014/main" id="{AB78527E-ED2B-DB8E-31BE-C8F436468C9E}"/>
              </a:ext>
            </a:extLst>
          </p:cNvPr>
          <p:cNvPicPr>
            <a:picLocks noChangeAspect="1"/>
          </p:cNvPicPr>
          <p:nvPr/>
        </p:nvPicPr>
        <p:blipFill>
          <a:blip r:embed="rId4"/>
          <a:stretch>
            <a:fillRect/>
          </a:stretch>
        </p:blipFill>
        <p:spPr>
          <a:xfrm>
            <a:off x="6096000" y="1532311"/>
            <a:ext cx="4546600" cy="3200400"/>
          </a:xfrm>
          <a:prstGeom prst="rect">
            <a:avLst/>
          </a:prstGeom>
        </p:spPr>
      </p:pic>
      <p:sp>
        <p:nvSpPr>
          <p:cNvPr id="4" name="Title 1">
            <a:extLst>
              <a:ext uri="{FF2B5EF4-FFF2-40B4-BE49-F238E27FC236}">
                <a16:creationId xmlns:a16="http://schemas.microsoft.com/office/drawing/2014/main" id="{7C406603-9845-8A55-D2D1-8EF01386AE92}"/>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
        <p:nvSpPr>
          <p:cNvPr id="2" name="Slide Number Placeholder 1">
            <a:extLst>
              <a:ext uri="{FF2B5EF4-FFF2-40B4-BE49-F238E27FC236}">
                <a16:creationId xmlns:a16="http://schemas.microsoft.com/office/drawing/2014/main" id="{29D64BE6-7FA8-E64B-2B53-E16E8F80556C}"/>
              </a:ext>
            </a:extLst>
          </p:cNvPr>
          <p:cNvSpPr>
            <a:spLocks noGrp="1"/>
          </p:cNvSpPr>
          <p:nvPr>
            <p:ph type="sldNum" sz="quarter" idx="12"/>
          </p:nvPr>
        </p:nvSpPr>
        <p:spPr/>
        <p:txBody>
          <a:bodyPr/>
          <a:lstStyle/>
          <a:p>
            <a:fld id="{3A98EE3D-8CD1-4C3F-BD1C-C98C9596463C}" type="slidenum">
              <a:rPr lang="en-US" smtClean="0"/>
              <a:t>36</a:t>
            </a:fld>
            <a:endParaRPr lang="en-US" dirty="0"/>
          </a:p>
        </p:txBody>
      </p:sp>
    </p:spTree>
    <p:extLst>
      <p:ext uri="{BB962C8B-B14F-4D97-AF65-F5344CB8AC3E}">
        <p14:creationId xmlns:p14="http://schemas.microsoft.com/office/powerpoint/2010/main" val="328087544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Current Distribution in MOSFET Channels</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Gate Current Partitioning</a:t>
            </a:r>
            <a:r>
              <a:rPr lang="en-US" sz="2400" dirty="0">
                <a:solidFill>
                  <a:schemeClr val="tx1"/>
                </a:solidFill>
              </a:rPr>
              <a:t>: In an inversion, gate current partitions into source and drain according to bias-dependent ratios (</a:t>
            </a:r>
            <a:r>
              <a:rPr lang="en-US" sz="2400" dirty="0" err="1">
                <a:solidFill>
                  <a:schemeClr val="tx1"/>
                </a:solidFill>
              </a:rPr>
              <a:t>Igcs</a:t>
            </a:r>
            <a:r>
              <a:rPr lang="en-US" sz="2400" dirty="0">
                <a:solidFill>
                  <a:schemeClr val="tx1"/>
                </a:solidFill>
              </a:rPr>
              <a:t>/</a:t>
            </a:r>
            <a:r>
              <a:rPr lang="en-US" sz="2400" dirty="0" err="1">
                <a:solidFill>
                  <a:schemeClr val="tx1"/>
                </a:solidFill>
              </a:rPr>
              <a:t>Igc</a:t>
            </a:r>
            <a:r>
              <a:rPr lang="en-US" sz="2400" dirty="0">
                <a:solidFill>
                  <a:schemeClr val="tx1"/>
                </a:solidFill>
              </a:rPr>
              <a:t> and </a:t>
            </a:r>
            <a:r>
              <a:rPr lang="en-US" sz="2400" dirty="0" err="1">
                <a:solidFill>
                  <a:schemeClr val="tx1"/>
                </a:solidFill>
              </a:rPr>
              <a:t>Igcd</a:t>
            </a:r>
            <a:r>
              <a:rPr lang="en-US" sz="2400" dirty="0">
                <a:solidFill>
                  <a:schemeClr val="tx1"/>
                </a:solidFill>
              </a:rPr>
              <a:t>/</a:t>
            </a:r>
            <a:r>
              <a:rPr lang="en-US" sz="2400" dirty="0" err="1">
                <a:solidFill>
                  <a:schemeClr val="tx1"/>
                </a:solidFill>
              </a:rPr>
              <a:t>Igc</a:t>
            </a:r>
            <a:r>
              <a:rPr lang="en-US" sz="2400" dirty="0">
                <a:solidFill>
                  <a:schemeClr val="tx1"/>
                </a:solidFill>
              </a:rPr>
              <a:t>), which equalize at zero bias. The difficulty in experimentally verifying these ratios highlights how difficult it is to measure current partitioning.</a:t>
            </a:r>
          </a:p>
          <a:p>
            <a:pPr marL="447675" indent="-361950">
              <a:buFont typeface="Wingdings" panose="05000000000000000000" pitchFamily="2" charset="2"/>
              <a:buChar char="v"/>
            </a:pPr>
            <a:r>
              <a:rPr lang="en-US" sz="2400" u="sng" dirty="0">
                <a:solidFill>
                  <a:schemeClr val="tx1"/>
                </a:solidFill>
              </a:rPr>
              <a:t>Position-Dependent Tunneling Current Density</a:t>
            </a:r>
            <a:r>
              <a:rPr lang="en-US" sz="2400" dirty="0">
                <a:solidFill>
                  <a:schemeClr val="tx1"/>
                </a:solidFill>
              </a:rPr>
              <a:t>: The drain-source voltage causes position-dependent tunneling current density in MOS transistors. Current density (</a:t>
            </a:r>
            <a:r>
              <a:rPr lang="en-US" sz="2400" dirty="0" err="1">
                <a:solidFill>
                  <a:schemeClr val="tx1"/>
                </a:solidFill>
              </a:rPr>
              <a:t>Jg</a:t>
            </a:r>
            <a:r>
              <a:rPr lang="en-US" sz="2400" dirty="0">
                <a:solidFill>
                  <a:schemeClr val="tx1"/>
                </a:solidFill>
              </a:rPr>
              <a:t>) is integrated over the channel by the total gate current (Ig), where effective width (W) and length (L) are important parameters. Increased current moves to the source due to elevated drain-source voltage, which affects the distribution of gate current overall.</a:t>
            </a:r>
          </a:p>
          <a:p>
            <a:pPr marL="447675" indent="-361950">
              <a:buFont typeface="Wingdings" panose="05000000000000000000" pitchFamily="2" charset="2"/>
              <a:buChar char="v"/>
            </a:pPr>
            <a:r>
              <a:rPr lang="en-US" sz="2400" u="sng" dirty="0">
                <a:solidFill>
                  <a:schemeClr val="tx1"/>
                </a:solidFill>
              </a:rPr>
              <a:t>Polysilicon Gate Depletion</a:t>
            </a:r>
            <a:r>
              <a:rPr lang="en-US" sz="2400" dirty="0">
                <a:solidFill>
                  <a:schemeClr val="tx1"/>
                </a:solidFill>
              </a:rPr>
              <a:t>: As shown in C–V measurements for thin-oxide MOSFETs, highly doped polysilicon gates that are depleting depart from perfect conductors, producing a voltage drop and influencing oxide voltage in tunneling current estimates, which are essential for exact modeling and accurate device parameter extraction.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2B81A81-E568-AFBE-E842-B08E02FB0A81}"/>
              </a:ext>
            </a:extLst>
          </p:cNvPr>
          <p:cNvSpPr>
            <a:spLocks noGrp="1"/>
          </p:cNvSpPr>
          <p:nvPr>
            <p:ph type="sldNum" sz="quarter" idx="12"/>
          </p:nvPr>
        </p:nvSpPr>
        <p:spPr/>
        <p:txBody>
          <a:bodyPr/>
          <a:lstStyle/>
          <a:p>
            <a:fld id="{3A98EE3D-8CD1-4C3F-BD1C-C98C9596463C}" type="slidenum">
              <a:rPr lang="en-US" smtClean="0"/>
              <a:t>37</a:t>
            </a:fld>
            <a:endParaRPr lang="en-US" dirty="0"/>
          </a:p>
        </p:txBody>
      </p:sp>
    </p:spTree>
    <p:extLst>
      <p:ext uri="{BB962C8B-B14F-4D97-AF65-F5344CB8AC3E}">
        <p14:creationId xmlns:p14="http://schemas.microsoft.com/office/powerpoint/2010/main" val="356182460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33360"/>
            <a:ext cx="10058400" cy="1529215"/>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15: Diagrammatic band diagram illustrating the need for receiving states inside the semiconductor's energy gap in order to enable EVB tunneling for low voltages across the oxide. For varying gate-source voltages, the channel tunneling current partition ratio as a function of drain voltage [1]</a:t>
            </a:r>
          </a:p>
          <a:p>
            <a:pPr marL="85725" indent="0">
              <a:buNone/>
            </a:pPr>
            <a:endParaRPr lang="en-US" sz="24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A3525EF-321A-443D-4506-039A6D64BF0F}"/>
              </a:ext>
            </a:extLst>
          </p:cNvPr>
          <p:cNvPicPr>
            <a:picLocks noChangeAspect="1"/>
          </p:cNvPicPr>
          <p:nvPr/>
        </p:nvPicPr>
        <p:blipFill>
          <a:blip r:embed="rId3"/>
          <a:stretch>
            <a:fillRect/>
          </a:stretch>
        </p:blipFill>
        <p:spPr>
          <a:xfrm>
            <a:off x="1754156" y="1824639"/>
            <a:ext cx="8744647" cy="3208721"/>
          </a:xfrm>
          <a:prstGeom prst="rect">
            <a:avLst/>
          </a:prstGeom>
        </p:spPr>
      </p:pic>
      <p:sp>
        <p:nvSpPr>
          <p:cNvPr id="6" name="Title 1">
            <a:extLst>
              <a:ext uri="{FF2B5EF4-FFF2-40B4-BE49-F238E27FC236}">
                <a16:creationId xmlns:a16="http://schemas.microsoft.com/office/drawing/2014/main" id="{29112F43-CADF-2AA7-BAEE-DD62E84FF461}"/>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Current Distribution in MOSFET Channels</a:t>
            </a:r>
          </a:p>
        </p:txBody>
      </p:sp>
      <p:sp>
        <p:nvSpPr>
          <p:cNvPr id="2" name="Slide Number Placeholder 1">
            <a:extLst>
              <a:ext uri="{FF2B5EF4-FFF2-40B4-BE49-F238E27FC236}">
                <a16:creationId xmlns:a16="http://schemas.microsoft.com/office/drawing/2014/main" id="{8498CB71-A068-4EA9-FB3E-370A3320AC51}"/>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63822522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556745"/>
            <a:ext cx="10058400" cy="100583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16: Potential barrier at the Si–SiO2 interface without image forces (dashed line) and with image forces (solid line)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A629E3D-06F0-AFB9-2866-B2067B8DBD8B}"/>
              </a:ext>
            </a:extLst>
          </p:cNvPr>
          <p:cNvPicPr>
            <a:picLocks noChangeAspect="1"/>
          </p:cNvPicPr>
          <p:nvPr/>
        </p:nvPicPr>
        <p:blipFill>
          <a:blip r:embed="rId3"/>
          <a:stretch>
            <a:fillRect/>
          </a:stretch>
        </p:blipFill>
        <p:spPr>
          <a:xfrm>
            <a:off x="4553389" y="1664599"/>
            <a:ext cx="3085221" cy="3745567"/>
          </a:xfrm>
          <a:prstGeom prst="rect">
            <a:avLst/>
          </a:prstGeom>
        </p:spPr>
      </p:pic>
      <p:sp>
        <p:nvSpPr>
          <p:cNvPr id="4" name="Title 1">
            <a:extLst>
              <a:ext uri="{FF2B5EF4-FFF2-40B4-BE49-F238E27FC236}">
                <a16:creationId xmlns:a16="http://schemas.microsoft.com/office/drawing/2014/main" id="{20506CA1-2CD2-01C4-BE1F-F7EE7A3221F8}"/>
              </a:ext>
            </a:extLst>
          </p:cNvPr>
          <p:cNvSpPr txBox="1">
            <a:spLocks/>
          </p:cNvSpPr>
          <p:nvPr/>
        </p:nvSpPr>
        <p:spPr>
          <a:xfrm>
            <a:off x="1066800" y="442921"/>
            <a:ext cx="10058400" cy="1075102"/>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Potential Barrier Lowering Through Image Forces</a:t>
            </a:r>
          </a:p>
        </p:txBody>
      </p:sp>
      <p:sp>
        <p:nvSpPr>
          <p:cNvPr id="2" name="Slide Number Placeholder 1">
            <a:extLst>
              <a:ext uri="{FF2B5EF4-FFF2-40B4-BE49-F238E27FC236}">
                <a16:creationId xmlns:a16="http://schemas.microsoft.com/office/drawing/2014/main" id="{049282FB-F1C4-399A-F419-CA1DF43C9DDE}"/>
              </a:ext>
            </a:extLst>
          </p:cNvPr>
          <p:cNvSpPr>
            <a:spLocks noGrp="1"/>
          </p:cNvSpPr>
          <p:nvPr>
            <p:ph type="sldNum" sz="quarter" idx="12"/>
          </p:nvPr>
        </p:nvSpPr>
        <p:spPr/>
        <p:txBody>
          <a:bodyPr/>
          <a:lstStyle/>
          <a:p>
            <a:fld id="{3A98EE3D-8CD1-4C3F-BD1C-C98C9596463C}" type="slidenum">
              <a:rPr lang="en-US" smtClean="0"/>
              <a:t>39</a:t>
            </a:fld>
            <a:endParaRPr lang="en-US" dirty="0"/>
          </a:p>
        </p:txBody>
      </p:sp>
    </p:spTree>
    <p:extLst>
      <p:ext uri="{BB962C8B-B14F-4D97-AF65-F5344CB8AC3E}">
        <p14:creationId xmlns:p14="http://schemas.microsoft.com/office/powerpoint/2010/main" val="5537842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866775"/>
            <a:ext cx="10058400" cy="651249"/>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Introduction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134EF9-3B14-45F7-8391-E43A2B42CDFF}"/>
              </a:ext>
            </a:extLst>
          </p:cNvPr>
          <p:cNvSpPr txBox="1"/>
          <p:nvPr/>
        </p:nvSpPr>
        <p:spPr>
          <a:xfrm>
            <a:off x="1066800" y="5606504"/>
            <a:ext cx="10058400" cy="769441"/>
          </a:xfrm>
          <a:prstGeom prst="rect">
            <a:avLst/>
          </a:prstGeom>
          <a:noFill/>
        </p:spPr>
        <p:txBody>
          <a:bodyPr wrap="square">
            <a:spAutoFit/>
          </a:bodyPr>
          <a:lstStyle/>
          <a:p>
            <a:pPr algn="l"/>
            <a:r>
              <a:rPr lang="en-US" sz="2200" dirty="0">
                <a:solidFill>
                  <a:schemeClr val="tx1">
                    <a:lumMod val="75000"/>
                    <a:lumOff val="25000"/>
                  </a:schemeClr>
                </a:solidFill>
              </a:rPr>
              <a:t>Figure 1. </a:t>
            </a:r>
            <a:r>
              <a:rPr lang="en-CA" sz="2200" dirty="0">
                <a:solidFill>
                  <a:schemeClr val="tx1">
                    <a:lumMod val="75000"/>
                    <a:lumOff val="25000"/>
                  </a:schemeClr>
                </a:solidFill>
              </a:rPr>
              <a:t>A thin MOS structure band model. The Fowler-</a:t>
            </a:r>
            <a:r>
              <a:rPr lang="en-CA" sz="2200" dirty="0" err="1">
                <a:solidFill>
                  <a:schemeClr val="tx1">
                    <a:lumMod val="75000"/>
                    <a:lumOff val="25000"/>
                  </a:schemeClr>
                </a:solidFill>
              </a:rPr>
              <a:t>Nordheim</a:t>
            </a:r>
            <a:r>
              <a:rPr lang="en-CA" sz="2200" dirty="0">
                <a:solidFill>
                  <a:schemeClr val="tx1">
                    <a:lumMod val="75000"/>
                    <a:lumOff val="25000"/>
                  </a:schemeClr>
                </a:solidFill>
              </a:rPr>
              <a:t> tunneling is depicted in the lower diagram. [2]</a:t>
            </a:r>
          </a:p>
        </p:txBody>
      </p:sp>
      <p:pic>
        <p:nvPicPr>
          <p:cNvPr id="4" name="Picture 3">
            <a:extLst>
              <a:ext uri="{FF2B5EF4-FFF2-40B4-BE49-F238E27FC236}">
                <a16:creationId xmlns:a16="http://schemas.microsoft.com/office/drawing/2014/main" id="{CD89B4F7-FAE5-F970-BDE0-07015119A6F0}"/>
              </a:ext>
            </a:extLst>
          </p:cNvPr>
          <p:cNvPicPr>
            <a:picLocks noChangeAspect="1"/>
          </p:cNvPicPr>
          <p:nvPr/>
        </p:nvPicPr>
        <p:blipFill>
          <a:blip r:embed="rId3"/>
          <a:stretch>
            <a:fillRect/>
          </a:stretch>
        </p:blipFill>
        <p:spPr>
          <a:xfrm>
            <a:off x="4717774" y="1548110"/>
            <a:ext cx="2756452" cy="4058393"/>
          </a:xfrm>
          <a:prstGeom prst="rect">
            <a:avLst/>
          </a:prstGeom>
        </p:spPr>
      </p:pic>
      <p:sp>
        <p:nvSpPr>
          <p:cNvPr id="3" name="Slide Number Placeholder 2">
            <a:extLst>
              <a:ext uri="{FF2B5EF4-FFF2-40B4-BE49-F238E27FC236}">
                <a16:creationId xmlns:a16="http://schemas.microsoft.com/office/drawing/2014/main" id="{CCFCD6DD-E8F2-F162-7F3B-7C518A9F4D77}"/>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469537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442921"/>
            <a:ext cx="10058400" cy="1075102"/>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Potential Barrier Lowering Through Image Forces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3F6138F9-1A4F-F9C9-16F0-5F97A4AF9021}"/>
              </a:ext>
            </a:extLst>
          </p:cNvPr>
          <p:cNvSpPr txBox="1">
            <a:spLocks/>
          </p:cNvSpPr>
          <p:nvPr/>
        </p:nvSpPr>
        <p:spPr>
          <a:xfrm>
            <a:off x="1097280" y="1550386"/>
            <a:ext cx="10058400" cy="4760767"/>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000" u="sng" dirty="0">
                <a:solidFill>
                  <a:schemeClr val="tx1"/>
                </a:solidFill>
              </a:rPr>
              <a:t>Potential Barrier Lowering</a:t>
            </a:r>
            <a:r>
              <a:rPr lang="en-US" sz="2000" dirty="0">
                <a:solidFill>
                  <a:schemeClr val="tx1"/>
                </a:solidFill>
              </a:rPr>
              <a:t>: When calculating the tunneling current, it is common to overlook the lowering of the potential barrier in MOS structures brought on by image forces. Weinberg (1982) made this reasoning, which states that the image-force lowering of the barrier is relatively minor for big barriers (such as in Si-SiO2). At the time, experimental data confirmed this.</a:t>
            </a:r>
          </a:p>
          <a:p>
            <a:pPr marL="447675" indent="-361950">
              <a:buFont typeface="Wingdings" panose="05000000000000000000" pitchFamily="2" charset="2"/>
              <a:buChar char="v"/>
            </a:pPr>
            <a:r>
              <a:rPr lang="en-US" sz="2000" u="sng" dirty="0">
                <a:solidFill>
                  <a:schemeClr val="tx1"/>
                </a:solidFill>
              </a:rPr>
              <a:t>Thin Oxides Consideration</a:t>
            </a:r>
            <a:r>
              <a:rPr lang="en-US" sz="2000" dirty="0">
                <a:solidFill>
                  <a:schemeClr val="tx1"/>
                </a:solidFill>
              </a:rPr>
              <a:t>: The tunneling current computation may be significantly affected by the barrier reduction for very thin oxides. To take into consideration image force effects, a decreased version of the ideal trapezoidal barrier, referred to as the "effective" barrier, has been developed.</a:t>
            </a:r>
          </a:p>
          <a:p>
            <a:pPr marL="447675" indent="-361950">
              <a:buFont typeface="Wingdings" panose="05000000000000000000" pitchFamily="2" charset="2"/>
              <a:buChar char="v"/>
            </a:pPr>
            <a:r>
              <a:rPr lang="en-US" sz="2000" u="sng" dirty="0">
                <a:solidFill>
                  <a:schemeClr val="tx1"/>
                </a:solidFill>
              </a:rPr>
              <a:t>Recent Findings</a:t>
            </a:r>
            <a:r>
              <a:rPr lang="en-US" sz="2000" dirty="0">
                <a:solidFill>
                  <a:schemeClr val="tx1"/>
                </a:solidFill>
              </a:rPr>
              <a:t>: According to recent findings, this technique would not accurately describe the tunneling current dependency on the field. This implies that further studies are necessary to precisely simulate how potential barrier reduction affects tunneling current in MOS systems with extremely thin oxide layers.</a:t>
            </a:r>
          </a:p>
        </p:txBody>
      </p:sp>
      <p:sp>
        <p:nvSpPr>
          <p:cNvPr id="3" name="Slide Number Placeholder 2">
            <a:extLst>
              <a:ext uri="{FF2B5EF4-FFF2-40B4-BE49-F238E27FC236}">
                <a16:creationId xmlns:a16="http://schemas.microsoft.com/office/drawing/2014/main" id="{F27E9F7F-512E-D593-6D2B-1DC3C1A5DF68}"/>
              </a:ext>
            </a:extLst>
          </p:cNvPr>
          <p:cNvSpPr>
            <a:spLocks noGrp="1"/>
          </p:cNvSpPr>
          <p:nvPr>
            <p:ph type="sldNum" sz="quarter" idx="12"/>
          </p:nvPr>
        </p:nvSpPr>
        <p:spPr/>
        <p:txBody>
          <a:bodyPr/>
          <a:lstStyle/>
          <a:p>
            <a:fld id="{3A98EE3D-8CD1-4C3F-BD1C-C98C9596463C}" type="slidenum">
              <a:rPr lang="en-US" smtClean="0"/>
              <a:t>40</a:t>
            </a:fld>
            <a:endParaRPr lang="en-US" dirty="0"/>
          </a:p>
        </p:txBody>
      </p:sp>
    </p:spTree>
    <p:extLst>
      <p:ext uri="{BB962C8B-B14F-4D97-AF65-F5344CB8AC3E}">
        <p14:creationId xmlns:p14="http://schemas.microsoft.com/office/powerpoint/2010/main" val="3982942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530761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BSIM4</a:t>
            </a:r>
          </a:p>
          <a:p>
            <a:pPr marL="740283" lvl="1" indent="-361950">
              <a:buFont typeface="Wingdings" panose="05000000000000000000" pitchFamily="2" charset="2"/>
              <a:buChar char="v"/>
            </a:pPr>
            <a:r>
              <a:rPr lang="en-US" sz="2200" u="sng" dirty="0">
                <a:solidFill>
                  <a:schemeClr val="tx1"/>
                </a:solidFill>
              </a:rPr>
              <a:t>Model Overview</a:t>
            </a:r>
            <a:r>
              <a:rPr lang="en-US" sz="2200" dirty="0">
                <a:solidFill>
                  <a:schemeClr val="tx1"/>
                </a:solidFill>
              </a:rPr>
              <a:t>: Version 4.0.0 of the Berkeley Short-channel IGFET Model (BSIM), which is extensively utilized in circuit modeling, incorporates gate tunneling current. Based on Lee and Hu's semi-empirical model, the BSIM4 gate current model provides a consistent formulation for several tunneling current components and mechanisms:</a:t>
            </a:r>
          </a:p>
          <a:p>
            <a:pPr marL="378333" lvl="1" indent="0">
              <a:buNone/>
            </a:pPr>
            <a:endParaRPr lang="en-US" sz="2200" dirty="0">
              <a:solidFill>
                <a:schemeClr val="tx1"/>
              </a:solidFill>
            </a:endParaRPr>
          </a:p>
          <a:p>
            <a:pPr marL="378333" lvl="1" indent="0">
              <a:buNone/>
            </a:pPr>
            <a:endParaRPr lang="en-US" sz="2200" dirty="0">
              <a:solidFill>
                <a:schemeClr val="tx1"/>
              </a:solidFill>
            </a:endParaRPr>
          </a:p>
          <a:p>
            <a:pPr marL="378333" lvl="1" indent="0">
              <a:buNone/>
            </a:pPr>
            <a:endParaRPr lang="en-US" sz="2200" dirty="0">
              <a:solidFill>
                <a:schemeClr val="tx1"/>
              </a:solidFill>
            </a:endParaRPr>
          </a:p>
          <a:p>
            <a:pPr marL="740283" lvl="1" indent="-361950">
              <a:buFont typeface="Wingdings" panose="05000000000000000000" pitchFamily="2" charset="2"/>
              <a:buChar char="v"/>
            </a:pPr>
            <a:r>
              <a:rPr lang="en-US" sz="2200" u="sng" dirty="0">
                <a:solidFill>
                  <a:schemeClr val="tx1"/>
                </a:solidFill>
              </a:rPr>
              <a:t>Model Expression</a:t>
            </a:r>
            <a:r>
              <a:rPr lang="en-US" sz="2200" dirty="0">
                <a:solidFill>
                  <a:schemeClr val="tx1"/>
                </a:solidFill>
              </a:rPr>
              <a:t>: Every part and mechanism of the tunneling current is represented by a single expression in the model. It considers a number of variables, including the current component, the operating region, and the tunneling process. The currents and current densities are also provided.</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BB774F1-0991-6E26-26BA-55F6C1CCA082}"/>
              </a:ext>
            </a:extLst>
          </p:cNvPr>
          <p:cNvPicPr>
            <a:picLocks noChangeAspect="1"/>
          </p:cNvPicPr>
          <p:nvPr/>
        </p:nvPicPr>
        <p:blipFill>
          <a:blip r:embed="rId3"/>
          <a:stretch>
            <a:fillRect/>
          </a:stretch>
        </p:blipFill>
        <p:spPr>
          <a:xfrm>
            <a:off x="6594475" y="3429000"/>
            <a:ext cx="5215632" cy="1428750"/>
          </a:xfrm>
          <a:prstGeom prst="rect">
            <a:avLst/>
          </a:prstGeom>
        </p:spPr>
      </p:pic>
      <p:sp>
        <p:nvSpPr>
          <p:cNvPr id="6" name="Title 1">
            <a:extLst>
              <a:ext uri="{FF2B5EF4-FFF2-40B4-BE49-F238E27FC236}">
                <a16:creationId xmlns:a16="http://schemas.microsoft.com/office/drawing/2014/main" id="{A1DE9CAB-9DA2-9589-01C4-C2028115133A}"/>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
        <p:nvSpPr>
          <p:cNvPr id="2" name="Slide Number Placeholder 1">
            <a:extLst>
              <a:ext uri="{FF2B5EF4-FFF2-40B4-BE49-F238E27FC236}">
                <a16:creationId xmlns:a16="http://schemas.microsoft.com/office/drawing/2014/main" id="{80348A93-AE5D-E2EF-3E7B-9554F922157F}"/>
              </a:ext>
            </a:extLst>
          </p:cNvPr>
          <p:cNvSpPr>
            <a:spLocks noGrp="1"/>
          </p:cNvSpPr>
          <p:nvPr>
            <p:ph type="sldNum" sz="quarter" idx="12"/>
          </p:nvPr>
        </p:nvSpPr>
        <p:spPr/>
        <p:txBody>
          <a:bodyPr/>
          <a:lstStyle/>
          <a:p>
            <a:fld id="{3A98EE3D-8CD1-4C3F-BD1C-C98C9596463C}" type="slidenum">
              <a:rPr lang="en-US" smtClean="0"/>
              <a:t>41</a:t>
            </a:fld>
            <a:endParaRPr lang="en-US" dirty="0"/>
          </a:p>
        </p:txBody>
      </p:sp>
    </p:spTree>
    <p:extLst>
      <p:ext uri="{BB962C8B-B14F-4D97-AF65-F5344CB8AC3E}">
        <p14:creationId xmlns:p14="http://schemas.microsoft.com/office/powerpoint/2010/main" val="910196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endParaRPr lang="en-US" sz="1000" dirty="0">
              <a:solidFill>
                <a:schemeClr val="tx1"/>
              </a:solidFill>
            </a:endParaRPr>
          </a:p>
          <a:p>
            <a:pPr marL="447675" indent="-361950">
              <a:buFont typeface="Wingdings" panose="05000000000000000000" pitchFamily="2" charset="2"/>
              <a:buChar char="v"/>
            </a:pPr>
            <a:r>
              <a:rPr lang="en-US" sz="2400" dirty="0">
                <a:solidFill>
                  <a:schemeClr val="tx1"/>
                </a:solidFill>
              </a:rPr>
              <a:t>BSIM4</a:t>
            </a:r>
          </a:p>
          <a:p>
            <a:pPr marL="740283" lvl="1" indent="-361950">
              <a:buFont typeface="Wingdings" panose="05000000000000000000" pitchFamily="2" charset="2"/>
              <a:buChar char="v"/>
            </a:pPr>
            <a:r>
              <a:rPr lang="en-US" sz="2200" u="sng" dirty="0">
                <a:solidFill>
                  <a:schemeClr val="tx1"/>
                </a:solidFill>
              </a:rPr>
              <a:t>Model Considerations</a:t>
            </a:r>
            <a:r>
              <a:rPr lang="en-US" sz="2200" dirty="0">
                <a:solidFill>
                  <a:schemeClr val="tx1"/>
                </a:solidFill>
              </a:rPr>
              <a:t>: The gate-channel current is divided into components by the BSIM4 model. It guarantees a seamless transition from the triode area to the saturation zone and accounts for the depletion in the polysilicon region.</a:t>
            </a:r>
          </a:p>
          <a:p>
            <a:pPr marL="378333" lvl="1" indent="0">
              <a:buNone/>
            </a:pPr>
            <a:endParaRPr lang="en-US" sz="1000" dirty="0">
              <a:solidFill>
                <a:schemeClr val="tx1"/>
              </a:solidFill>
            </a:endParaRPr>
          </a:p>
          <a:p>
            <a:pPr marL="447675" indent="-361950">
              <a:buFont typeface="Wingdings" panose="05000000000000000000" pitchFamily="2" charset="2"/>
              <a:buChar char="v"/>
            </a:pPr>
            <a:r>
              <a:rPr lang="en-US" sz="2400" dirty="0">
                <a:solidFill>
                  <a:schemeClr val="tx1"/>
                </a:solidFill>
              </a:rPr>
              <a:t>Philips MOS Model 11</a:t>
            </a:r>
          </a:p>
          <a:p>
            <a:pPr marL="740283" lvl="1" indent="-361950">
              <a:buFont typeface="Wingdings" panose="05000000000000000000" pitchFamily="2" charset="2"/>
              <a:buChar char="v"/>
            </a:pPr>
            <a:r>
              <a:rPr lang="en-US" sz="2200" u="sng" dirty="0">
                <a:solidFill>
                  <a:schemeClr val="tx1"/>
                </a:solidFill>
              </a:rPr>
              <a:t>Model Overview</a:t>
            </a:r>
            <a:r>
              <a:rPr lang="en-US" sz="2200" dirty="0">
                <a:solidFill>
                  <a:schemeClr val="tx1"/>
                </a:solidFill>
              </a:rPr>
              <a:t>: Unlike threshold voltage-based models, the Philips MOS Model 11 has an explicit surface potential formulation, considers tunneling current to be unimportant, and provides tunneling probabilities dependent on characteristics such as oxide voltage and inversion layer charge.</a:t>
            </a: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ACB23DDD-0C1C-5A09-C772-224F29616066}"/>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
        <p:nvSpPr>
          <p:cNvPr id="2" name="Slide Number Placeholder 1">
            <a:extLst>
              <a:ext uri="{FF2B5EF4-FFF2-40B4-BE49-F238E27FC236}">
                <a16:creationId xmlns:a16="http://schemas.microsoft.com/office/drawing/2014/main" id="{B0D966AF-55A5-EA18-4FA2-83680AAAF123}"/>
              </a:ext>
            </a:extLst>
          </p:cNvPr>
          <p:cNvSpPr>
            <a:spLocks noGrp="1"/>
          </p:cNvSpPr>
          <p:nvPr>
            <p:ph type="sldNum" sz="quarter" idx="12"/>
          </p:nvPr>
        </p:nvSpPr>
        <p:spPr/>
        <p:txBody>
          <a:bodyPr/>
          <a:lstStyle/>
          <a:p>
            <a:fld id="{3A98EE3D-8CD1-4C3F-BD1C-C98C9596463C}" type="slidenum">
              <a:rPr lang="en-US" smtClean="0"/>
              <a:t>42</a:t>
            </a:fld>
            <a:endParaRPr lang="en-US" dirty="0"/>
          </a:p>
        </p:txBody>
      </p:sp>
    </p:spTree>
    <p:extLst>
      <p:ext uri="{BB962C8B-B14F-4D97-AF65-F5344CB8AC3E}">
        <p14:creationId xmlns:p14="http://schemas.microsoft.com/office/powerpoint/2010/main" val="30425516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94129"/>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Philips MOS Model 11</a:t>
            </a:r>
          </a:p>
          <a:p>
            <a:pPr marL="740283" lvl="1" indent="-361950">
              <a:buFont typeface="Wingdings" panose="05000000000000000000" pitchFamily="2" charset="2"/>
              <a:buChar char="v"/>
            </a:pPr>
            <a:r>
              <a:rPr lang="en-US" sz="2200" dirty="0">
                <a:solidFill>
                  <a:schemeClr val="tx1"/>
                </a:solidFill>
              </a:rPr>
              <a:t>The tunneling probability for each tunneling component and operational zone is provided by:</a:t>
            </a: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r>
              <a:rPr lang="en-US" sz="2200" dirty="0">
                <a:solidFill>
                  <a:schemeClr val="tx1"/>
                </a:solidFill>
              </a:rPr>
              <a:t>Table 3: MOS Model 11's dominant current components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982D69-E72B-C937-9223-91C5441BB377}"/>
              </a:ext>
            </a:extLst>
          </p:cNvPr>
          <p:cNvPicPr>
            <a:picLocks noChangeAspect="1"/>
          </p:cNvPicPr>
          <p:nvPr/>
        </p:nvPicPr>
        <p:blipFill>
          <a:blip r:embed="rId3"/>
          <a:stretch>
            <a:fillRect/>
          </a:stretch>
        </p:blipFill>
        <p:spPr>
          <a:xfrm>
            <a:off x="4635696" y="2432987"/>
            <a:ext cx="4292600" cy="1181100"/>
          </a:xfrm>
          <a:prstGeom prst="rect">
            <a:avLst/>
          </a:prstGeom>
        </p:spPr>
      </p:pic>
      <p:pic>
        <p:nvPicPr>
          <p:cNvPr id="7" name="Picture 6">
            <a:extLst>
              <a:ext uri="{FF2B5EF4-FFF2-40B4-BE49-F238E27FC236}">
                <a16:creationId xmlns:a16="http://schemas.microsoft.com/office/drawing/2014/main" id="{C0405002-EEF1-A0C1-1797-E7DEDBD8A26D}"/>
              </a:ext>
            </a:extLst>
          </p:cNvPr>
          <p:cNvPicPr>
            <a:picLocks noChangeAspect="1"/>
          </p:cNvPicPr>
          <p:nvPr/>
        </p:nvPicPr>
        <p:blipFill>
          <a:blip r:embed="rId4"/>
          <a:stretch>
            <a:fillRect/>
          </a:stretch>
        </p:blipFill>
        <p:spPr>
          <a:xfrm>
            <a:off x="2725873" y="3812478"/>
            <a:ext cx="6740253" cy="1758327"/>
          </a:xfrm>
          <a:prstGeom prst="rect">
            <a:avLst/>
          </a:prstGeom>
        </p:spPr>
      </p:pic>
      <p:sp>
        <p:nvSpPr>
          <p:cNvPr id="4" name="Title 1">
            <a:extLst>
              <a:ext uri="{FF2B5EF4-FFF2-40B4-BE49-F238E27FC236}">
                <a16:creationId xmlns:a16="http://schemas.microsoft.com/office/drawing/2014/main" id="{6C87A6C2-3306-0A19-ACC6-98367F4F906D}"/>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
        <p:nvSpPr>
          <p:cNvPr id="2" name="Slide Number Placeholder 1">
            <a:extLst>
              <a:ext uri="{FF2B5EF4-FFF2-40B4-BE49-F238E27FC236}">
                <a16:creationId xmlns:a16="http://schemas.microsoft.com/office/drawing/2014/main" id="{71AE751C-FC3C-B258-8536-D57D17AD4B5E}"/>
              </a:ext>
            </a:extLst>
          </p:cNvPr>
          <p:cNvSpPr>
            <a:spLocks noGrp="1"/>
          </p:cNvSpPr>
          <p:nvPr>
            <p:ph type="sldNum" sz="quarter" idx="12"/>
          </p:nvPr>
        </p:nvSpPr>
        <p:spPr/>
        <p:txBody>
          <a:bodyPr/>
          <a:lstStyle/>
          <a:p>
            <a:fld id="{3A98EE3D-8CD1-4C3F-BD1C-C98C9596463C}" type="slidenum">
              <a:rPr lang="en-US" smtClean="0"/>
              <a:t>43</a:t>
            </a:fld>
            <a:endParaRPr lang="en-US" dirty="0"/>
          </a:p>
        </p:txBody>
      </p:sp>
    </p:spTree>
    <p:extLst>
      <p:ext uri="{BB962C8B-B14F-4D97-AF65-F5344CB8AC3E}">
        <p14:creationId xmlns:p14="http://schemas.microsoft.com/office/powerpoint/2010/main" val="22922264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endParaRPr lang="en-US" sz="1000" dirty="0">
              <a:solidFill>
                <a:schemeClr val="tx1"/>
              </a:solidFill>
            </a:endParaRPr>
          </a:p>
          <a:p>
            <a:pPr marL="447675" indent="-361950">
              <a:buFont typeface="Wingdings" panose="05000000000000000000" pitchFamily="2" charset="2"/>
              <a:buChar char="v"/>
            </a:pPr>
            <a:r>
              <a:rPr lang="en-US" sz="2400" dirty="0">
                <a:solidFill>
                  <a:schemeClr val="tx1"/>
                </a:solidFill>
              </a:rPr>
              <a:t>SP model</a:t>
            </a:r>
          </a:p>
          <a:p>
            <a:pPr marL="740283" lvl="1" indent="-361950">
              <a:buFont typeface="Wingdings" panose="05000000000000000000" pitchFamily="2" charset="2"/>
              <a:buChar char="v"/>
            </a:pPr>
            <a:r>
              <a:rPr lang="en-US" sz="2200" u="sng" dirty="0">
                <a:solidFill>
                  <a:schemeClr val="tx1"/>
                </a:solidFill>
              </a:rPr>
              <a:t>Model Overview</a:t>
            </a:r>
            <a:r>
              <a:rPr lang="en-US" sz="2200" dirty="0">
                <a:solidFill>
                  <a:schemeClr val="tx1"/>
                </a:solidFill>
              </a:rPr>
              <a:t>: The SP model is a small MOS model based on surface potentials. The foundation of its gate current model is equation (3). Assuming that both the supply function and the tunneling probability are independent of energy, the tunneling current density may be expressed more simply as follows:</a:t>
            </a:r>
          </a:p>
          <a:p>
            <a:pPr marL="378333" lvl="1" indent="0">
              <a:buNone/>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r>
              <a:rPr lang="en-US" sz="2200" u="sng" dirty="0">
                <a:solidFill>
                  <a:schemeClr val="tx1"/>
                </a:solidFill>
              </a:rPr>
              <a:t>Model Considerations</a:t>
            </a:r>
            <a:r>
              <a:rPr lang="en-US" sz="2200" dirty="0">
                <a:solidFill>
                  <a:schemeClr val="tx1"/>
                </a:solidFill>
              </a:rPr>
              <a:t>: The SP model linearizes the supply function and the exponent of the tunneling probability to get an approximate closed-form formula for the gate-channel current. In SP, the overlap currents are likewise modeled, and equations provide the gate-channel current division.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C3849BC-D75A-1723-0B62-BA21A68496F6}"/>
              </a:ext>
            </a:extLst>
          </p:cNvPr>
          <p:cNvPicPr>
            <a:picLocks noChangeAspect="1"/>
          </p:cNvPicPr>
          <p:nvPr/>
        </p:nvPicPr>
        <p:blipFill>
          <a:blip r:embed="rId3"/>
          <a:stretch>
            <a:fillRect/>
          </a:stretch>
        </p:blipFill>
        <p:spPr>
          <a:xfrm>
            <a:off x="2694360" y="3803549"/>
            <a:ext cx="1639075" cy="787399"/>
          </a:xfrm>
          <a:prstGeom prst="rect">
            <a:avLst/>
          </a:prstGeom>
        </p:spPr>
      </p:pic>
      <p:pic>
        <p:nvPicPr>
          <p:cNvPr id="6" name="Picture 5">
            <a:extLst>
              <a:ext uri="{FF2B5EF4-FFF2-40B4-BE49-F238E27FC236}">
                <a16:creationId xmlns:a16="http://schemas.microsoft.com/office/drawing/2014/main" id="{2580F467-F94F-4125-D1B4-69E4B7C6C0E1}"/>
              </a:ext>
            </a:extLst>
          </p:cNvPr>
          <p:cNvPicPr>
            <a:picLocks noChangeAspect="1"/>
          </p:cNvPicPr>
          <p:nvPr/>
        </p:nvPicPr>
        <p:blipFill>
          <a:blip r:embed="rId4"/>
          <a:stretch>
            <a:fillRect/>
          </a:stretch>
        </p:blipFill>
        <p:spPr>
          <a:xfrm>
            <a:off x="5241590" y="3803549"/>
            <a:ext cx="4546600" cy="787400"/>
          </a:xfrm>
          <a:prstGeom prst="rect">
            <a:avLst/>
          </a:prstGeom>
        </p:spPr>
      </p:pic>
      <p:sp>
        <p:nvSpPr>
          <p:cNvPr id="10" name="Right Arrow 9">
            <a:extLst>
              <a:ext uri="{FF2B5EF4-FFF2-40B4-BE49-F238E27FC236}">
                <a16:creationId xmlns:a16="http://schemas.microsoft.com/office/drawing/2014/main" id="{8BD1A7BD-4840-AC02-1E1E-F7111714A554}"/>
              </a:ext>
            </a:extLst>
          </p:cNvPr>
          <p:cNvSpPr/>
          <p:nvPr/>
        </p:nvSpPr>
        <p:spPr>
          <a:xfrm>
            <a:off x="4344672" y="4112840"/>
            <a:ext cx="801273" cy="2252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FE92B38-7223-C42A-7C5D-35C54C1C48EB}"/>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
        <p:nvSpPr>
          <p:cNvPr id="2" name="Slide Number Placeholder 1">
            <a:extLst>
              <a:ext uri="{FF2B5EF4-FFF2-40B4-BE49-F238E27FC236}">
                <a16:creationId xmlns:a16="http://schemas.microsoft.com/office/drawing/2014/main" id="{B5F12424-3A2C-F4CC-070D-2B251E73A1A0}"/>
              </a:ext>
            </a:extLst>
          </p:cNvPr>
          <p:cNvSpPr>
            <a:spLocks noGrp="1"/>
          </p:cNvSpPr>
          <p:nvPr>
            <p:ph type="sldNum" sz="quarter" idx="12"/>
          </p:nvPr>
        </p:nvSpPr>
        <p:spPr/>
        <p:txBody>
          <a:bodyPr/>
          <a:lstStyle/>
          <a:p>
            <a:fld id="{3A98EE3D-8CD1-4C3F-BD1C-C98C9596463C}" type="slidenum">
              <a:rPr lang="en-US" smtClean="0"/>
              <a:t>44</a:t>
            </a:fld>
            <a:endParaRPr lang="en-US" dirty="0"/>
          </a:p>
        </p:txBody>
      </p:sp>
    </p:spTree>
    <p:extLst>
      <p:ext uri="{BB962C8B-B14F-4D97-AF65-F5344CB8AC3E}">
        <p14:creationId xmlns:p14="http://schemas.microsoft.com/office/powerpoint/2010/main" val="33698303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err="1">
                <a:solidFill>
                  <a:schemeClr val="tx1"/>
                </a:solidFill>
              </a:rPr>
              <a:t>HiSIM</a:t>
            </a:r>
            <a:endParaRPr lang="en-US" sz="2400" dirty="0">
              <a:solidFill>
                <a:schemeClr val="tx1"/>
              </a:solidFill>
            </a:endParaRPr>
          </a:p>
          <a:p>
            <a:pPr marL="740283" lvl="1" indent="-361950">
              <a:buFont typeface="Wingdings" panose="05000000000000000000" pitchFamily="2" charset="2"/>
              <a:buChar char="v"/>
            </a:pPr>
            <a:r>
              <a:rPr lang="en-US" sz="2200" u="sng" dirty="0">
                <a:solidFill>
                  <a:schemeClr val="tx1"/>
                </a:solidFill>
              </a:rPr>
              <a:t>Model Overview</a:t>
            </a:r>
            <a:r>
              <a:rPr lang="en-US" sz="2200" dirty="0">
                <a:solidFill>
                  <a:schemeClr val="tx1"/>
                </a:solidFill>
              </a:rPr>
              <a:t>: The compact Hiroshima University STARC IGFET Model (</a:t>
            </a:r>
            <a:r>
              <a:rPr lang="en-US" sz="2200" dirty="0" err="1">
                <a:solidFill>
                  <a:schemeClr val="tx1"/>
                </a:solidFill>
              </a:rPr>
              <a:t>HiSIM</a:t>
            </a:r>
            <a:r>
              <a:rPr lang="en-US" sz="2200" dirty="0">
                <a:solidFill>
                  <a:schemeClr val="tx1"/>
                </a:solidFill>
              </a:rPr>
              <a:t>) is based on the drain current drift-diffusion approximation. The surface potential at the source and drain sides of the MOSFET's channel provides an analytical description of every device feature.</a:t>
            </a:r>
          </a:p>
          <a:p>
            <a:pPr marL="740283" lvl="1" indent="-361950">
              <a:buFont typeface="Wingdings" panose="05000000000000000000" pitchFamily="2" charset="2"/>
              <a:buChar char="v"/>
            </a:pPr>
            <a:r>
              <a:rPr lang="en-US" sz="2200" u="sng" dirty="0">
                <a:solidFill>
                  <a:schemeClr val="tx1"/>
                </a:solidFill>
              </a:rPr>
              <a:t>Model Expression</a:t>
            </a:r>
            <a:r>
              <a:rPr lang="en-US" sz="2200" dirty="0">
                <a:solidFill>
                  <a:schemeClr val="tx1"/>
                </a:solidFill>
              </a:rPr>
              <a:t>: Based on band-to-band tunneling theory, the gate current model in </a:t>
            </a:r>
            <a:r>
              <a:rPr lang="en-US" sz="2200" dirty="0" err="1">
                <a:solidFill>
                  <a:schemeClr val="tx1"/>
                </a:solidFill>
              </a:rPr>
              <a:t>HiSIM</a:t>
            </a:r>
            <a:r>
              <a:rPr lang="en-US" sz="2200" dirty="0">
                <a:solidFill>
                  <a:schemeClr val="tx1"/>
                </a:solidFill>
              </a:rPr>
              <a:t> solely takes ECB tunneling into account. The energy gap of the bulk semiconductor, the threshold voltage change brought on by short-channel effects, and the model parameters GLEAK1, GLEAK2, and GLEAK3 are all included in the equation.</a:t>
            </a:r>
          </a:p>
          <a:p>
            <a:pPr marL="740283" lvl="1" indent="-361950">
              <a:buFont typeface="Wingdings" panose="05000000000000000000" pitchFamily="2" charset="2"/>
              <a:buChar char="v"/>
            </a:pPr>
            <a:r>
              <a:rPr lang="en-US" sz="2200" u="sng" dirty="0">
                <a:solidFill>
                  <a:schemeClr val="tx1"/>
                </a:solidFill>
              </a:rPr>
              <a:t>Model Considerations</a:t>
            </a:r>
            <a:r>
              <a:rPr lang="en-US" sz="2200" dirty="0">
                <a:solidFill>
                  <a:schemeClr val="tx1"/>
                </a:solidFill>
              </a:rPr>
              <a:t>: In </a:t>
            </a:r>
            <a:r>
              <a:rPr lang="en-US" sz="2200" dirty="0" err="1">
                <a:solidFill>
                  <a:schemeClr val="tx1"/>
                </a:solidFill>
              </a:rPr>
              <a:t>HiSIM</a:t>
            </a:r>
            <a:r>
              <a:rPr lang="en-US" sz="2200" dirty="0">
                <a:solidFill>
                  <a:schemeClr val="tx1"/>
                </a:solidFill>
              </a:rPr>
              <a:t>, the partition of the gate current is based on formulas. By assuming that the tunneling current density varies linearly with the position along the channel, analytical equations for the gate current's source and drain components may be found.</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C33E566-4038-FE56-A076-3E17DBDFB0A3}"/>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
        <p:nvSpPr>
          <p:cNvPr id="2" name="Slide Number Placeholder 1">
            <a:extLst>
              <a:ext uri="{FF2B5EF4-FFF2-40B4-BE49-F238E27FC236}">
                <a16:creationId xmlns:a16="http://schemas.microsoft.com/office/drawing/2014/main" id="{F474294B-3530-F81E-23EA-46186FD03CE9}"/>
              </a:ext>
            </a:extLst>
          </p:cNvPr>
          <p:cNvSpPr>
            <a:spLocks noGrp="1"/>
          </p:cNvSpPr>
          <p:nvPr>
            <p:ph type="sldNum" sz="quarter" idx="12"/>
          </p:nvPr>
        </p:nvSpPr>
        <p:spPr/>
        <p:txBody>
          <a:bodyPr/>
          <a:lstStyle/>
          <a:p>
            <a:fld id="{3A98EE3D-8CD1-4C3F-BD1C-C98C9596463C}" type="slidenum">
              <a:rPr lang="en-US" smtClean="0"/>
              <a:t>45</a:t>
            </a:fld>
            <a:endParaRPr lang="en-US" dirty="0"/>
          </a:p>
        </p:txBody>
      </p:sp>
    </p:spTree>
    <p:extLst>
      <p:ext uri="{BB962C8B-B14F-4D97-AF65-F5344CB8AC3E}">
        <p14:creationId xmlns:p14="http://schemas.microsoft.com/office/powerpoint/2010/main" val="6176423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0CC7CE-284B-A4EC-94F1-B936DC835B2B}"/>
              </a:ext>
            </a:extLst>
          </p:cNvPr>
          <p:cNvPicPr>
            <a:picLocks noChangeAspect="1"/>
          </p:cNvPicPr>
          <p:nvPr/>
        </p:nvPicPr>
        <p:blipFill>
          <a:blip r:embed="rId3"/>
          <a:stretch>
            <a:fillRect/>
          </a:stretch>
        </p:blipFill>
        <p:spPr>
          <a:xfrm>
            <a:off x="2515552" y="2472117"/>
            <a:ext cx="6159500" cy="939800"/>
          </a:xfrm>
          <a:prstGeom prst="rect">
            <a:avLst/>
          </a:prstGeom>
        </p:spPr>
      </p:pic>
      <p:sp>
        <p:nvSpPr>
          <p:cNvPr id="9" name="Content Placeholder 2">
            <a:extLst>
              <a:ext uri="{FF2B5EF4-FFF2-40B4-BE49-F238E27FC236}">
                <a16:creationId xmlns:a16="http://schemas.microsoft.com/office/drawing/2014/main" id="{A6BA51C8-93A4-F21C-AEDD-BEC8D0F0835D}"/>
              </a:ext>
            </a:extLst>
          </p:cNvPr>
          <p:cNvSpPr txBox="1">
            <a:spLocks/>
          </p:cNvSpPr>
          <p:nvPr/>
        </p:nvSpPr>
        <p:spPr>
          <a:xfrm>
            <a:off x="1097280" y="1828801"/>
            <a:ext cx="10058400" cy="448235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err="1">
                <a:solidFill>
                  <a:schemeClr val="tx1"/>
                </a:solidFill>
              </a:rPr>
              <a:t>HiSIM</a:t>
            </a:r>
            <a:endParaRPr lang="en-US" sz="24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378333" lvl="1" indent="0">
              <a:buNone/>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r>
              <a:rPr lang="en-US" sz="2200" dirty="0">
                <a:solidFill>
                  <a:schemeClr val="tx1"/>
                </a:solidFill>
              </a:rPr>
              <a:t>where,</a:t>
            </a:r>
          </a:p>
        </p:txBody>
      </p:sp>
      <p:pic>
        <p:nvPicPr>
          <p:cNvPr id="10" name="Picture 9">
            <a:extLst>
              <a:ext uri="{FF2B5EF4-FFF2-40B4-BE49-F238E27FC236}">
                <a16:creationId xmlns:a16="http://schemas.microsoft.com/office/drawing/2014/main" id="{1DB68947-31C8-2EB7-B8EA-B9E71F1E6897}"/>
              </a:ext>
            </a:extLst>
          </p:cNvPr>
          <p:cNvPicPr>
            <a:picLocks noChangeAspect="1"/>
          </p:cNvPicPr>
          <p:nvPr/>
        </p:nvPicPr>
        <p:blipFill>
          <a:blip r:embed="rId4"/>
          <a:stretch>
            <a:fillRect/>
          </a:stretch>
        </p:blipFill>
        <p:spPr>
          <a:xfrm>
            <a:off x="2878137" y="3860961"/>
            <a:ext cx="2244766" cy="1620043"/>
          </a:xfrm>
          <a:prstGeom prst="rect">
            <a:avLst/>
          </a:prstGeom>
        </p:spPr>
      </p:pic>
      <p:sp>
        <p:nvSpPr>
          <p:cNvPr id="11" name="TextBox 10">
            <a:extLst>
              <a:ext uri="{FF2B5EF4-FFF2-40B4-BE49-F238E27FC236}">
                <a16:creationId xmlns:a16="http://schemas.microsoft.com/office/drawing/2014/main" id="{C91DBB18-3C8D-58A1-6626-239A983E7CF3}"/>
              </a:ext>
            </a:extLst>
          </p:cNvPr>
          <p:cNvSpPr txBox="1"/>
          <p:nvPr/>
        </p:nvSpPr>
        <p:spPr>
          <a:xfrm>
            <a:off x="5122903" y="4121286"/>
            <a:ext cx="5575565" cy="1477328"/>
          </a:xfrm>
          <a:prstGeom prst="rect">
            <a:avLst/>
          </a:prstGeom>
          <a:noFill/>
        </p:spPr>
        <p:txBody>
          <a:bodyPr wrap="none" rtlCol="0">
            <a:spAutoFit/>
          </a:bodyPr>
          <a:lstStyle/>
          <a:p>
            <a:r>
              <a:rPr lang="en-US" dirty="0"/>
              <a:t>and, </a:t>
            </a:r>
            <a:r>
              <a:rPr lang="en-US" dirty="0" err="1"/>
              <a:t>DVth</a:t>
            </a:r>
            <a:r>
              <a:rPr lang="en-US" dirty="0"/>
              <a:t> is the threshold voltage shift with respect </a:t>
            </a:r>
          </a:p>
          <a:p>
            <a:r>
              <a:rPr lang="en-US" dirty="0"/>
              <a:t>to the long-channel Vt caused by short-channel effects, </a:t>
            </a:r>
          </a:p>
          <a:p>
            <a:r>
              <a:rPr lang="en-US" dirty="0"/>
              <a:t>and </a:t>
            </a:r>
            <a:r>
              <a:rPr lang="en-US" dirty="0" err="1"/>
              <a:t>Eg</a:t>
            </a:r>
            <a:r>
              <a:rPr lang="en-US" dirty="0"/>
              <a:t> is the bulk semiconductor's energy gap. The </a:t>
            </a:r>
          </a:p>
          <a:p>
            <a:r>
              <a:rPr lang="en-US" dirty="0"/>
              <a:t>model parameters are GLEAK1, GLEAK2, and GLEAK3.</a:t>
            </a:r>
          </a:p>
          <a:p>
            <a:endParaRPr lang="en-US" dirty="0"/>
          </a:p>
        </p:txBody>
      </p:sp>
      <p:sp>
        <p:nvSpPr>
          <p:cNvPr id="12" name="Title 1">
            <a:extLst>
              <a:ext uri="{FF2B5EF4-FFF2-40B4-BE49-F238E27FC236}">
                <a16:creationId xmlns:a16="http://schemas.microsoft.com/office/drawing/2014/main" id="{849A1F73-7E0C-1611-E181-2879A9C7A575}"/>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
        <p:nvSpPr>
          <p:cNvPr id="2" name="Slide Number Placeholder 1">
            <a:extLst>
              <a:ext uri="{FF2B5EF4-FFF2-40B4-BE49-F238E27FC236}">
                <a16:creationId xmlns:a16="http://schemas.microsoft.com/office/drawing/2014/main" id="{CCD7354E-BEB8-49E6-B8F6-837852624449}"/>
              </a:ext>
            </a:extLst>
          </p:cNvPr>
          <p:cNvSpPr>
            <a:spLocks noGrp="1"/>
          </p:cNvSpPr>
          <p:nvPr>
            <p:ph type="sldNum" sz="quarter" idx="12"/>
          </p:nvPr>
        </p:nvSpPr>
        <p:spPr/>
        <p:txBody>
          <a:bodyPr/>
          <a:lstStyle/>
          <a:p>
            <a:fld id="{3A98EE3D-8CD1-4C3F-BD1C-C98C9596463C}" type="slidenum">
              <a:rPr lang="en-US" smtClean="0"/>
              <a:t>46</a:t>
            </a:fld>
            <a:endParaRPr lang="en-US" dirty="0"/>
          </a:p>
        </p:txBody>
      </p:sp>
    </p:spTree>
    <p:extLst>
      <p:ext uri="{BB962C8B-B14F-4D97-AF65-F5344CB8AC3E}">
        <p14:creationId xmlns:p14="http://schemas.microsoft.com/office/powerpoint/2010/main" val="25321727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2171700" y="3861405"/>
            <a:ext cx="7786688" cy="4818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Table 4: Comparison of gate current compact models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73DB016-A7A9-603E-3EA0-EBC555413B17}"/>
              </a:ext>
            </a:extLst>
          </p:cNvPr>
          <p:cNvPicPr>
            <a:picLocks noChangeAspect="1"/>
          </p:cNvPicPr>
          <p:nvPr/>
        </p:nvPicPr>
        <p:blipFill>
          <a:blip r:embed="rId3"/>
          <a:stretch>
            <a:fillRect/>
          </a:stretch>
        </p:blipFill>
        <p:spPr>
          <a:xfrm>
            <a:off x="1097280" y="2630111"/>
            <a:ext cx="10058400" cy="1198930"/>
          </a:xfrm>
          <a:prstGeom prst="rect">
            <a:avLst/>
          </a:prstGeom>
        </p:spPr>
      </p:pic>
      <p:sp>
        <p:nvSpPr>
          <p:cNvPr id="9" name="Content Placeholder 2">
            <a:extLst>
              <a:ext uri="{FF2B5EF4-FFF2-40B4-BE49-F238E27FC236}">
                <a16:creationId xmlns:a16="http://schemas.microsoft.com/office/drawing/2014/main" id="{A6BA51C8-93A4-F21C-AEDD-BEC8D0F0835D}"/>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endParaRPr lang="en-US" sz="2200" dirty="0">
              <a:solidFill>
                <a:schemeClr val="tx1"/>
              </a:solidFill>
            </a:endParaRPr>
          </a:p>
        </p:txBody>
      </p:sp>
      <p:sp>
        <p:nvSpPr>
          <p:cNvPr id="6" name="Title 1">
            <a:extLst>
              <a:ext uri="{FF2B5EF4-FFF2-40B4-BE49-F238E27FC236}">
                <a16:creationId xmlns:a16="http://schemas.microsoft.com/office/drawing/2014/main" id="{99F6B394-F3E0-CDE5-640A-8D70B4F3CE58}"/>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
        <p:nvSpPr>
          <p:cNvPr id="2" name="Slide Number Placeholder 1">
            <a:extLst>
              <a:ext uri="{FF2B5EF4-FFF2-40B4-BE49-F238E27FC236}">
                <a16:creationId xmlns:a16="http://schemas.microsoft.com/office/drawing/2014/main" id="{C98ED619-2EA5-594F-28E5-5E6CC1B8998D}"/>
              </a:ext>
            </a:extLst>
          </p:cNvPr>
          <p:cNvSpPr>
            <a:spLocks noGrp="1"/>
          </p:cNvSpPr>
          <p:nvPr>
            <p:ph type="sldNum" sz="quarter" idx="12"/>
          </p:nvPr>
        </p:nvSpPr>
        <p:spPr/>
        <p:txBody>
          <a:bodyPr/>
          <a:lstStyle/>
          <a:p>
            <a:fld id="{3A98EE3D-8CD1-4C3F-BD1C-C98C9596463C}" type="slidenum">
              <a:rPr lang="en-US" smtClean="0"/>
              <a:t>47</a:t>
            </a:fld>
            <a:endParaRPr lang="en-US" dirty="0"/>
          </a:p>
        </p:txBody>
      </p:sp>
    </p:spTree>
    <p:extLst>
      <p:ext uri="{BB962C8B-B14F-4D97-AF65-F5344CB8AC3E}">
        <p14:creationId xmlns:p14="http://schemas.microsoft.com/office/powerpoint/2010/main" val="8456974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546847"/>
            <a:ext cx="10058400" cy="971176"/>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Consequences of Gate Tunneling Current on Device Performance</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800" dirty="0">
                <a:solidFill>
                  <a:schemeClr val="tx1"/>
                </a:solidFill>
              </a:rPr>
              <a:t>Digital and analog circuit performance </a:t>
            </a:r>
          </a:p>
          <a:p>
            <a:pPr marL="740283" lvl="1" indent="-361950">
              <a:buFont typeface="Wingdings" panose="05000000000000000000" pitchFamily="2" charset="2"/>
              <a:buChar char="v"/>
            </a:pPr>
            <a:r>
              <a:rPr lang="en-US" sz="2600" dirty="0">
                <a:solidFill>
                  <a:schemeClr val="tx1"/>
                </a:solidFill>
              </a:rPr>
              <a:t>Despite worries about heat and durability, MOS devices with a gate oxide thickness of 1.5 nm in 1994 showed a high tunneling current density, indicating tolerance for up to 1000 A/cm² in high-performance applications.</a:t>
            </a:r>
          </a:p>
          <a:p>
            <a:pPr marL="740283" lvl="1" indent="-361950">
              <a:buFont typeface="Wingdings" panose="05000000000000000000" pitchFamily="2" charset="2"/>
              <a:buChar char="v"/>
            </a:pPr>
            <a:r>
              <a:rPr lang="en-US" sz="2600" dirty="0">
                <a:solidFill>
                  <a:schemeClr val="tx1"/>
                </a:solidFill>
              </a:rPr>
              <a:t>In low-power, memory, and analog circuit applications where large-geometry devices or low gate currents are essential, a minimum gate oxide thickness of 1.8–2.6 nm may be required. </a:t>
            </a:r>
          </a:p>
          <a:p>
            <a:pPr marL="740283" lvl="1" indent="-361950">
              <a:buFont typeface="Wingdings" panose="05000000000000000000" pitchFamily="2" charset="2"/>
              <a:buChar char="v"/>
            </a:pPr>
            <a:r>
              <a:rPr lang="en-US" sz="2600" dirty="0">
                <a:solidFill>
                  <a:schemeClr val="tx1"/>
                </a:solidFill>
              </a:rPr>
              <a:t>Sample-and-hold cells, CMOS logic, MOS RF, and analog circuits are all impacted by gate tunneling current, which can cause problems including higher static power dissipation, voltage swing deviations, and effects on circuit characteristics. Investigating these factors further is necessary to understand them.</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79D5E00-4658-D033-A5D8-90AC5BB2F0FF}"/>
              </a:ext>
            </a:extLst>
          </p:cNvPr>
          <p:cNvSpPr>
            <a:spLocks noGrp="1"/>
          </p:cNvSpPr>
          <p:nvPr>
            <p:ph type="sldNum" sz="quarter" idx="12"/>
          </p:nvPr>
        </p:nvSpPr>
        <p:spPr/>
        <p:txBody>
          <a:bodyPr/>
          <a:lstStyle/>
          <a:p>
            <a:fld id="{3A98EE3D-8CD1-4C3F-BD1C-C98C9596463C}" type="slidenum">
              <a:rPr lang="en-US" smtClean="0"/>
              <a:t>48</a:t>
            </a:fld>
            <a:endParaRPr lang="en-US" dirty="0"/>
          </a:p>
        </p:txBody>
      </p:sp>
    </p:spTree>
    <p:extLst>
      <p:ext uri="{BB962C8B-B14F-4D97-AF65-F5344CB8AC3E}">
        <p14:creationId xmlns:p14="http://schemas.microsoft.com/office/powerpoint/2010/main" val="33441869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08104"/>
            <a:ext cx="10058400" cy="1303049"/>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200" dirty="0">
                <a:solidFill>
                  <a:schemeClr val="tx1"/>
                </a:solidFill>
              </a:rPr>
              <a:t>Figure 17: CMOS sample and hold circuit, illustrating potential gate current leakage paths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0D33DB9-73EA-A178-E617-18D426EE4C43}"/>
              </a:ext>
            </a:extLst>
          </p:cNvPr>
          <p:cNvPicPr>
            <a:picLocks noChangeAspect="1"/>
          </p:cNvPicPr>
          <p:nvPr/>
        </p:nvPicPr>
        <p:blipFill>
          <a:blip r:embed="rId3"/>
          <a:stretch>
            <a:fillRect/>
          </a:stretch>
        </p:blipFill>
        <p:spPr>
          <a:xfrm>
            <a:off x="3766088" y="1749212"/>
            <a:ext cx="4720784" cy="3359576"/>
          </a:xfrm>
          <a:prstGeom prst="rect">
            <a:avLst/>
          </a:prstGeom>
        </p:spPr>
      </p:pic>
      <p:sp>
        <p:nvSpPr>
          <p:cNvPr id="6" name="Title 1">
            <a:extLst>
              <a:ext uri="{FF2B5EF4-FFF2-40B4-BE49-F238E27FC236}">
                <a16:creationId xmlns:a16="http://schemas.microsoft.com/office/drawing/2014/main" id="{DD937EE6-4AF4-A8BE-226C-BE27C50E3683}"/>
              </a:ext>
            </a:extLst>
          </p:cNvPr>
          <p:cNvSpPr txBox="1">
            <a:spLocks/>
          </p:cNvSpPr>
          <p:nvPr/>
        </p:nvSpPr>
        <p:spPr>
          <a:xfrm>
            <a:off x="1066800" y="546847"/>
            <a:ext cx="10058400" cy="971176"/>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Consequences of Gate Tunneling Current on Device Performance</a:t>
            </a:r>
          </a:p>
        </p:txBody>
      </p:sp>
      <p:sp>
        <p:nvSpPr>
          <p:cNvPr id="2" name="Slide Number Placeholder 1">
            <a:extLst>
              <a:ext uri="{FF2B5EF4-FFF2-40B4-BE49-F238E27FC236}">
                <a16:creationId xmlns:a16="http://schemas.microsoft.com/office/drawing/2014/main" id="{ED450F25-C448-5256-647E-362D3701C40F}"/>
              </a:ext>
            </a:extLst>
          </p:cNvPr>
          <p:cNvSpPr>
            <a:spLocks noGrp="1"/>
          </p:cNvSpPr>
          <p:nvPr>
            <p:ph type="sldNum" sz="quarter" idx="12"/>
          </p:nvPr>
        </p:nvSpPr>
        <p:spPr/>
        <p:txBody>
          <a:bodyPr/>
          <a:lstStyle/>
          <a:p>
            <a:fld id="{3A98EE3D-8CD1-4C3F-BD1C-C98C9596463C}" type="slidenum">
              <a:rPr lang="en-US" smtClean="0"/>
              <a:t>49</a:t>
            </a:fld>
            <a:endParaRPr lang="en-US" dirty="0"/>
          </a:p>
        </p:txBody>
      </p:sp>
    </p:spTree>
    <p:extLst>
      <p:ext uri="{BB962C8B-B14F-4D97-AF65-F5344CB8AC3E}">
        <p14:creationId xmlns:p14="http://schemas.microsoft.com/office/powerpoint/2010/main" val="21731851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866775"/>
            <a:ext cx="10058400" cy="651249"/>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a:t>Introduction</a:t>
            </a:r>
            <a:endParaRPr lang="en-US" sz="3600" dirty="0"/>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760767"/>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lgn="just">
              <a:buFont typeface="Wingdings" panose="05000000000000000000" pitchFamily="2" charset="2"/>
              <a:buChar char="v"/>
            </a:pPr>
            <a:r>
              <a:rPr lang="en-US" sz="2400" dirty="0"/>
              <a:t>Si MOSFET prototypes [1] with gate lengths significantly less than 20 nm are the product of ongoing advancements in Si nanotechnology. The importance of quantum processes like size quantization and gate oxide tunneling increases with decreasing channel lengths. </a:t>
            </a:r>
          </a:p>
          <a:p>
            <a:pPr marL="361950" indent="-361950" algn="just">
              <a:buFont typeface="Wingdings" panose="05000000000000000000" pitchFamily="2" charset="2"/>
              <a:buChar char="v"/>
            </a:pPr>
            <a:r>
              <a:rPr lang="en-US" sz="2400" dirty="0"/>
              <a:t>Conventional CMOS transistors reach their limits when dimensions and operating voltages decrease, propelling ongoing technological progress. Modern CMOS technology emphasizes how crucial gate oxide layer thickness: 1.2 - 1.5nm for channel lengths shorter than </a:t>
            </a:r>
            <a:r>
              <a:rPr lang="en-US" sz="2400"/>
              <a:t>100 nm [1].</a:t>
            </a:r>
            <a:endParaRPr lang="en-US" sz="2400" dirty="0"/>
          </a:p>
          <a:p>
            <a:pPr marL="361950" indent="-361950" algn="just">
              <a:buFont typeface="Wingdings" panose="05000000000000000000" pitchFamily="2" charset="2"/>
              <a:buChar char="v"/>
            </a:pPr>
            <a:r>
              <a:rPr lang="en-US" sz="2400" dirty="0"/>
              <a:t>A thorough grasp of contemporary semiconductor technologies is crucial because gate leakage current, particularly through edge direct tunneling (EDT), greatly affects off-state leakage and stability in Very Large Scale Integration (VLSI) circuits in ultra thin gate oxide domains.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0E9707F-5F58-14AD-2B46-34A3D41889D0}"/>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5154806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08104"/>
            <a:ext cx="10058400" cy="1303049"/>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200" dirty="0">
                <a:solidFill>
                  <a:schemeClr val="tx1"/>
                </a:solidFill>
              </a:rPr>
              <a:t>Figure 18: CMOS inverter chain illustrating the DC current flow between stages brought on by the gate tunneling current.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B712B40-0B7A-9E8F-35B6-247C0E5569EB}"/>
              </a:ext>
            </a:extLst>
          </p:cNvPr>
          <p:cNvPicPr>
            <a:picLocks noChangeAspect="1"/>
          </p:cNvPicPr>
          <p:nvPr/>
        </p:nvPicPr>
        <p:blipFill>
          <a:blip r:embed="rId3"/>
          <a:stretch>
            <a:fillRect/>
          </a:stretch>
        </p:blipFill>
        <p:spPr>
          <a:xfrm>
            <a:off x="2747645" y="1907638"/>
            <a:ext cx="6696710" cy="3042724"/>
          </a:xfrm>
          <a:prstGeom prst="rect">
            <a:avLst/>
          </a:prstGeom>
        </p:spPr>
      </p:pic>
      <p:sp>
        <p:nvSpPr>
          <p:cNvPr id="4" name="Title 1">
            <a:extLst>
              <a:ext uri="{FF2B5EF4-FFF2-40B4-BE49-F238E27FC236}">
                <a16:creationId xmlns:a16="http://schemas.microsoft.com/office/drawing/2014/main" id="{3DE819FD-A7F4-627C-CFA2-706437BFA5E7}"/>
              </a:ext>
            </a:extLst>
          </p:cNvPr>
          <p:cNvSpPr txBox="1">
            <a:spLocks/>
          </p:cNvSpPr>
          <p:nvPr/>
        </p:nvSpPr>
        <p:spPr>
          <a:xfrm>
            <a:off x="1066800" y="546847"/>
            <a:ext cx="10058400" cy="971176"/>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Consequences of Gate Tunneling Current on Device Performance</a:t>
            </a:r>
          </a:p>
        </p:txBody>
      </p:sp>
      <p:sp>
        <p:nvSpPr>
          <p:cNvPr id="2" name="Slide Number Placeholder 1">
            <a:extLst>
              <a:ext uri="{FF2B5EF4-FFF2-40B4-BE49-F238E27FC236}">
                <a16:creationId xmlns:a16="http://schemas.microsoft.com/office/drawing/2014/main" id="{6A58B9EE-8E1C-9D9A-4BDE-947471085A0E}"/>
              </a:ext>
            </a:extLst>
          </p:cNvPr>
          <p:cNvSpPr>
            <a:spLocks noGrp="1"/>
          </p:cNvSpPr>
          <p:nvPr>
            <p:ph type="sldNum" sz="quarter" idx="12"/>
          </p:nvPr>
        </p:nvSpPr>
        <p:spPr/>
        <p:txBody>
          <a:bodyPr/>
          <a:lstStyle/>
          <a:p>
            <a:fld id="{3A98EE3D-8CD1-4C3F-BD1C-C98C9596463C}" type="slidenum">
              <a:rPr lang="en-US" smtClean="0"/>
              <a:t>50</a:t>
            </a:fld>
            <a:endParaRPr lang="en-US" dirty="0"/>
          </a:p>
        </p:txBody>
      </p:sp>
    </p:spTree>
    <p:extLst>
      <p:ext uri="{BB962C8B-B14F-4D97-AF65-F5344CB8AC3E}">
        <p14:creationId xmlns:p14="http://schemas.microsoft.com/office/powerpoint/2010/main" val="1554979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800" dirty="0">
                <a:solidFill>
                  <a:schemeClr val="tx1"/>
                </a:solidFill>
              </a:rPr>
              <a:t>Noise </a:t>
            </a:r>
          </a:p>
          <a:p>
            <a:pPr marL="740283" lvl="1" indent="-361950">
              <a:buFont typeface="Wingdings" panose="05000000000000000000" pitchFamily="2" charset="2"/>
              <a:buChar char="v"/>
            </a:pPr>
            <a:r>
              <a:rPr lang="en-US" sz="2400" dirty="0">
                <a:solidFill>
                  <a:schemeClr val="tx1"/>
                </a:solidFill>
              </a:rPr>
              <a:t>In digital, analog, and radiofrequency applications, noise in electronic circuits is a major problem as it affects bit errors in logic circuits and establishes the lower bound of the dynamic range in analog and radiofrequency systems.</a:t>
            </a:r>
          </a:p>
          <a:p>
            <a:pPr marL="740283" lvl="1" indent="-361950">
              <a:buFont typeface="Wingdings" panose="05000000000000000000" pitchFamily="2" charset="2"/>
              <a:buChar char="v"/>
            </a:pPr>
            <a:r>
              <a:rPr lang="en-US" sz="2400" dirty="0">
                <a:solidFill>
                  <a:schemeClr val="tx1"/>
                </a:solidFill>
              </a:rPr>
              <a:t>Large gate tunneling current MOS devices introduce additional noise sources, including as low-frequency noise with an approximate 1/f dependency and shot noise with a frequency-independent spectral density.</a:t>
            </a:r>
          </a:p>
          <a:p>
            <a:pPr marL="740283" lvl="1" indent="-361950">
              <a:buFont typeface="Wingdings" panose="05000000000000000000" pitchFamily="2" charset="2"/>
              <a:buChar char="v"/>
            </a:pPr>
            <a:r>
              <a:rPr lang="en-US" sz="2400" dirty="0">
                <a:solidFill>
                  <a:schemeClr val="tx1"/>
                </a:solidFill>
              </a:rPr>
              <a:t>At low frequencies, gate current low-frequency noise has significant ramifications and is linked to trap-related phenomena such as trap-assisted tunneling or local oscillations of tunneling probability. It is possible for this phenomena to also have an impact on drain current noise.</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F85D676-7525-09C7-B345-435E215A213E}"/>
              </a:ext>
            </a:extLst>
          </p:cNvPr>
          <p:cNvSpPr txBox="1">
            <a:spLocks/>
          </p:cNvSpPr>
          <p:nvPr/>
        </p:nvSpPr>
        <p:spPr>
          <a:xfrm>
            <a:off x="1066800" y="546847"/>
            <a:ext cx="10058400" cy="971176"/>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Consequences of Gate Tunneling Current on Device Performance</a:t>
            </a:r>
          </a:p>
        </p:txBody>
      </p:sp>
      <p:sp>
        <p:nvSpPr>
          <p:cNvPr id="2" name="Slide Number Placeholder 1">
            <a:extLst>
              <a:ext uri="{FF2B5EF4-FFF2-40B4-BE49-F238E27FC236}">
                <a16:creationId xmlns:a16="http://schemas.microsoft.com/office/drawing/2014/main" id="{06EE70A7-80D9-E1DF-2231-BD6C10AC57C2}"/>
              </a:ext>
            </a:extLst>
          </p:cNvPr>
          <p:cNvSpPr>
            <a:spLocks noGrp="1"/>
          </p:cNvSpPr>
          <p:nvPr>
            <p:ph type="sldNum" sz="quarter" idx="12"/>
          </p:nvPr>
        </p:nvSpPr>
        <p:spPr/>
        <p:txBody>
          <a:bodyPr/>
          <a:lstStyle/>
          <a:p>
            <a:fld id="{3A98EE3D-8CD1-4C3F-BD1C-C98C9596463C}" type="slidenum">
              <a:rPr lang="en-US" smtClean="0"/>
              <a:t>51</a:t>
            </a:fld>
            <a:endParaRPr lang="en-US" dirty="0"/>
          </a:p>
        </p:txBody>
      </p:sp>
    </p:spTree>
    <p:extLst>
      <p:ext uri="{BB962C8B-B14F-4D97-AF65-F5344CB8AC3E}">
        <p14:creationId xmlns:p14="http://schemas.microsoft.com/office/powerpoint/2010/main" val="41007429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1000129"/>
            <a:ext cx="10058400" cy="517895"/>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Conclusion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F2F6A0F1-2EF3-4276-891C-1EEDB3B33DB7}"/>
              </a:ext>
            </a:extLst>
          </p:cNvPr>
          <p:cNvSpPr txBox="1">
            <a:spLocks/>
          </p:cNvSpPr>
          <p:nvPr/>
        </p:nvSpPr>
        <p:spPr>
          <a:xfrm>
            <a:off x="1097279" y="1518024"/>
            <a:ext cx="10058401" cy="4793129"/>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buFont typeface="Wingdings" panose="05000000000000000000" pitchFamily="2" charset="2"/>
              <a:buChar char="v"/>
            </a:pPr>
            <a:r>
              <a:rPr lang="en-US" sz="2400" dirty="0"/>
              <a:t>It has been looked at how the gate current affects the CMOS inverter's ability to work. It has been discovered that when the gate thickness is less than 2 nm, the output low-level voltage rises. This increase makes the noise margin worse and increases the possibility of the CMOS inverter malfunctioning.</a:t>
            </a:r>
          </a:p>
          <a:p>
            <a:pPr marL="361950" indent="-361950">
              <a:buFont typeface="Wingdings" panose="05000000000000000000" pitchFamily="2" charset="2"/>
              <a:buChar char="v"/>
            </a:pPr>
            <a:r>
              <a:rPr lang="en-US" sz="2400" dirty="0"/>
              <a:t>Modern MOSFET technology has shortcomings in the Fowler-</a:t>
            </a:r>
            <a:r>
              <a:rPr lang="en-US" sz="2400" dirty="0" err="1"/>
              <a:t>Nordheim</a:t>
            </a:r>
            <a:r>
              <a:rPr lang="en-US" sz="2400" dirty="0"/>
              <a:t> tunneling concept, requiring more sophisticated models. Compact MOS models that are often used in the industry are described together with modeling techniques and constraints, emphasizing possible errors brought on by oversimplifications and non-physical elements.</a:t>
            </a:r>
          </a:p>
          <a:p>
            <a:pPr marL="361950" indent="-361950">
              <a:buFont typeface="Wingdings" panose="05000000000000000000" pitchFamily="2" charset="2"/>
              <a:buChar char="v"/>
            </a:pPr>
            <a:r>
              <a:rPr lang="en-US" sz="2400" dirty="0"/>
              <a:t>The issues for device, circuit, and system designers were brought to light during the discussion of how tunneling current affects circuit performance. Although this has implications for different applications, it was pointed out that this shouldn't stop the downscaling of MOS devices; on the contrary, it should provide new difficulties.</a:t>
            </a:r>
          </a:p>
        </p:txBody>
      </p:sp>
      <p:sp>
        <p:nvSpPr>
          <p:cNvPr id="3" name="Slide Number Placeholder 2">
            <a:extLst>
              <a:ext uri="{FF2B5EF4-FFF2-40B4-BE49-F238E27FC236}">
                <a16:creationId xmlns:a16="http://schemas.microsoft.com/office/drawing/2014/main" id="{88CB74A7-1B8E-6F2D-99E6-C916585CC5A7}"/>
              </a:ext>
            </a:extLst>
          </p:cNvPr>
          <p:cNvSpPr>
            <a:spLocks noGrp="1"/>
          </p:cNvSpPr>
          <p:nvPr>
            <p:ph type="sldNum" sz="quarter" idx="12"/>
          </p:nvPr>
        </p:nvSpPr>
        <p:spPr/>
        <p:txBody>
          <a:bodyPr/>
          <a:lstStyle/>
          <a:p>
            <a:fld id="{3A98EE3D-8CD1-4C3F-BD1C-C98C9596463C}" type="slidenum">
              <a:rPr lang="en-US" smtClean="0"/>
              <a:t>52</a:t>
            </a:fld>
            <a:endParaRPr lang="en-US" dirty="0"/>
          </a:p>
        </p:txBody>
      </p:sp>
    </p:spTree>
    <p:extLst>
      <p:ext uri="{BB962C8B-B14F-4D97-AF65-F5344CB8AC3E}">
        <p14:creationId xmlns:p14="http://schemas.microsoft.com/office/powerpoint/2010/main" val="6888089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985839"/>
            <a:ext cx="10058400" cy="532185"/>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Conclusion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F2F6A0F1-2EF3-4276-891C-1EEDB3B33DB7}"/>
              </a:ext>
            </a:extLst>
          </p:cNvPr>
          <p:cNvSpPr txBox="1">
            <a:spLocks/>
          </p:cNvSpPr>
          <p:nvPr/>
        </p:nvSpPr>
        <p:spPr>
          <a:xfrm>
            <a:off x="1097279" y="1518024"/>
            <a:ext cx="10058401" cy="4793129"/>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buFont typeface="Wingdings" panose="05000000000000000000" pitchFamily="2" charset="2"/>
              <a:buChar char="v"/>
            </a:pPr>
            <a:r>
              <a:rPr lang="en-US" sz="2400" dirty="0"/>
              <a:t>The research highlighted the importance of noise in analog and radiofrequency (RF) circuits and its position as a major design problem for digital, analog, and RF applications.</a:t>
            </a:r>
          </a:p>
          <a:p>
            <a:pPr marL="361950" indent="-361950">
              <a:buFont typeface="Wingdings" panose="05000000000000000000" pitchFamily="2" charset="2"/>
              <a:buChar char="v"/>
            </a:pPr>
            <a:r>
              <a:rPr lang="en-US" sz="2400" dirty="0"/>
              <a:t>The difficulty in characterizing and modeling noise characteristics in MOS devices with large gate tunneling currents were brought to light by the discussion of additional noise sources resulting from gate current, both at high and low frequencies.</a:t>
            </a:r>
          </a:p>
          <a:p>
            <a:pPr marL="361950" indent="-361950">
              <a:buFont typeface="Wingdings" panose="05000000000000000000" pitchFamily="2" charset="2"/>
              <a:buChar char="v"/>
            </a:pPr>
            <a:r>
              <a:rPr lang="en-US" sz="2400" dirty="0"/>
              <a:t>In order to improve comprehension and mitigate problems, the conclusion emphasizes the need of addressing the influence of tunneling current on circuit performance and calls for the study and creation of compact models for circuit simulators.</a:t>
            </a:r>
          </a:p>
        </p:txBody>
      </p:sp>
      <p:sp>
        <p:nvSpPr>
          <p:cNvPr id="3" name="Slide Number Placeholder 2">
            <a:extLst>
              <a:ext uri="{FF2B5EF4-FFF2-40B4-BE49-F238E27FC236}">
                <a16:creationId xmlns:a16="http://schemas.microsoft.com/office/drawing/2014/main" id="{F38D9EBE-D4D9-F276-7EEC-412BF3E2824C}"/>
              </a:ext>
            </a:extLst>
          </p:cNvPr>
          <p:cNvSpPr>
            <a:spLocks noGrp="1"/>
          </p:cNvSpPr>
          <p:nvPr>
            <p:ph type="sldNum" sz="quarter" idx="12"/>
          </p:nvPr>
        </p:nvSpPr>
        <p:spPr/>
        <p:txBody>
          <a:bodyPr/>
          <a:lstStyle/>
          <a:p>
            <a:fld id="{3A98EE3D-8CD1-4C3F-BD1C-C98C9596463C}" type="slidenum">
              <a:rPr lang="en-US" smtClean="0"/>
              <a:t>53</a:t>
            </a:fld>
            <a:endParaRPr lang="en-US" dirty="0"/>
          </a:p>
        </p:txBody>
      </p:sp>
    </p:spTree>
    <p:extLst>
      <p:ext uri="{BB962C8B-B14F-4D97-AF65-F5344CB8AC3E}">
        <p14:creationId xmlns:p14="http://schemas.microsoft.com/office/powerpoint/2010/main" val="41490225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References</a:t>
            </a:r>
          </a:p>
        </p:txBody>
      </p:sp>
      <p:sp>
        <p:nvSpPr>
          <p:cNvPr id="6" name="TextBox 5">
            <a:extLst>
              <a:ext uri="{FF2B5EF4-FFF2-40B4-BE49-F238E27FC236}">
                <a16:creationId xmlns:a16="http://schemas.microsoft.com/office/drawing/2014/main" id="{0F29E3D3-7F66-4989-9A8C-7BA292E2D37F}"/>
              </a:ext>
            </a:extLst>
          </p:cNvPr>
          <p:cNvSpPr txBox="1"/>
          <p:nvPr/>
        </p:nvSpPr>
        <p:spPr>
          <a:xfrm>
            <a:off x="4050806" y="239664"/>
            <a:ext cx="8135509" cy="6327181"/>
          </a:xfrm>
          <a:prstGeom prst="rect">
            <a:avLst/>
          </a:prstGeom>
          <a:noFill/>
        </p:spPr>
        <p:txBody>
          <a:bodyPr wrap="square">
            <a:spAutoFit/>
          </a:bodyPr>
          <a:lstStyle/>
          <a:p>
            <a:pPr marL="342900" indent="-342900" algn="just">
              <a:lnSpc>
                <a:spcPct val="107000"/>
              </a:lnSpc>
              <a:buFont typeface="+mj-lt"/>
              <a:buAutoNum type="arabicParenR"/>
            </a:pPr>
            <a:r>
              <a:rPr lang="en-IN" sz="2000" dirty="0">
                <a:latin typeface="Times New Roman" panose="02020603050405020304" pitchFamily="18" charset="0"/>
                <a:ea typeface="Calibri" panose="020F0502020204030204" pitchFamily="34" charset="0"/>
                <a:cs typeface="Times New Roman" panose="02020603050405020304" pitchFamily="18" charset="0"/>
              </a:rPr>
              <a:t>Juan C. </a:t>
            </a:r>
            <a:r>
              <a:rPr lang="en-IN" sz="2000" dirty="0" err="1">
                <a:latin typeface="Times New Roman" panose="02020603050405020304" pitchFamily="18" charset="0"/>
                <a:ea typeface="Calibri" panose="020F0502020204030204" pitchFamily="34" charset="0"/>
                <a:cs typeface="Times New Roman" panose="02020603050405020304" pitchFamily="18" charset="0"/>
              </a:rPr>
              <a:t>Ranuarez</a:t>
            </a:r>
            <a:r>
              <a:rPr lang="en-IN" sz="2000" dirty="0">
                <a:latin typeface="Times New Roman" panose="02020603050405020304" pitchFamily="18" charset="0"/>
                <a:ea typeface="Calibri" panose="020F0502020204030204" pitchFamily="34" charset="0"/>
                <a:cs typeface="Times New Roman" panose="02020603050405020304" pitchFamily="18" charset="0"/>
              </a:rPr>
              <a:t>, M.J. </a:t>
            </a:r>
            <a:r>
              <a:rPr lang="en-IN" sz="2000" dirty="0" err="1">
                <a:latin typeface="Times New Roman" panose="02020603050405020304" pitchFamily="18" charset="0"/>
                <a:ea typeface="Calibri" panose="020F0502020204030204" pitchFamily="34" charset="0"/>
                <a:cs typeface="Times New Roman" panose="02020603050405020304" pitchFamily="18" charset="0"/>
              </a:rPr>
              <a:t>Deen</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latin typeface="Times New Roman" panose="02020603050405020304" pitchFamily="18" charset="0"/>
                <a:ea typeface="Calibri" panose="020F0502020204030204" pitchFamily="34" charset="0"/>
                <a:cs typeface="Times New Roman" panose="02020603050405020304" pitchFamily="18" charset="0"/>
              </a:rPr>
              <a:t>Chih</a:t>
            </a:r>
            <a:r>
              <a:rPr lang="en-IN" sz="2000" dirty="0">
                <a:latin typeface="Times New Roman" panose="02020603050405020304" pitchFamily="18" charset="0"/>
                <a:ea typeface="Calibri" panose="020F0502020204030204" pitchFamily="34" charset="0"/>
                <a:cs typeface="Times New Roman" panose="02020603050405020304" pitchFamily="18" charset="0"/>
              </a:rPr>
              <a:t>-Hung Chen; A review of gate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latin typeface="Times New Roman" panose="02020603050405020304" pitchFamily="18" charset="0"/>
                <a:ea typeface="Calibri" panose="020F0502020204030204" pitchFamily="34" charset="0"/>
                <a:cs typeface="Times New Roman" panose="02020603050405020304" pitchFamily="18" charset="0"/>
              </a:rPr>
              <a:t> current in MOS devices;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2006</a:t>
            </a:r>
          </a:p>
          <a:p>
            <a:pPr marL="342900" indent="-342900" algn="just">
              <a:lnSpc>
                <a:spcPct val="107000"/>
              </a:lnSpc>
              <a:buFont typeface="+mj-lt"/>
              <a:buAutoNum type="arabicParenR"/>
            </a:pPr>
            <a:r>
              <a:rPr lang="en-IN" sz="2000" dirty="0" err="1">
                <a:latin typeface="Times New Roman" panose="02020603050405020304" pitchFamily="18" charset="0"/>
                <a:ea typeface="Calibri" panose="020F0502020204030204" pitchFamily="34" charset="0"/>
                <a:cs typeface="Times New Roman" panose="02020603050405020304" pitchFamily="18" charset="0"/>
              </a:rPr>
              <a:t>Xiaoyong</a:t>
            </a:r>
            <a:r>
              <a:rPr lang="en-IN" sz="2000" dirty="0">
                <a:latin typeface="Times New Roman" panose="02020603050405020304" pitchFamily="18" charset="0"/>
                <a:ea typeface="Calibri" panose="020F0502020204030204" pitchFamily="34" charset="0"/>
                <a:cs typeface="Times New Roman" panose="02020603050405020304" pitchFamily="18" charset="0"/>
              </a:rPr>
              <a:t> Yang, </a:t>
            </a:r>
            <a:r>
              <a:rPr lang="en-IN" sz="2000" dirty="0" err="1">
                <a:latin typeface="Times New Roman" panose="02020603050405020304" pitchFamily="18" charset="0"/>
                <a:ea typeface="Calibri" panose="020F0502020204030204" pitchFamily="34" charset="0"/>
                <a:cs typeface="Times New Roman" panose="02020603050405020304" pitchFamily="18" charset="0"/>
              </a:rPr>
              <a:t>Deobrat</a:t>
            </a:r>
            <a:r>
              <a:rPr lang="en-IN" sz="2000" dirty="0">
                <a:latin typeface="Times New Roman" panose="02020603050405020304" pitchFamily="18" charset="0"/>
                <a:ea typeface="Calibri" panose="020F0502020204030204" pitchFamily="34" charset="0"/>
                <a:cs typeface="Times New Roman" panose="02020603050405020304" pitchFamily="18" charset="0"/>
              </a:rPr>
              <a:t> Singh and Rajeev Ahuja; </a:t>
            </a:r>
            <a:r>
              <a:rPr lang="en-IN" sz="2000" dirty="0" err="1">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latin typeface="Times New Roman" panose="02020603050405020304" pitchFamily="18" charset="0"/>
                <a:ea typeface="Calibri" panose="020F0502020204030204" pitchFamily="34" charset="0"/>
                <a:cs typeface="Times New Roman" panose="02020603050405020304" pitchFamily="18" charset="0"/>
              </a:rPr>
              <a:t> in thin MOS structures;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1974</a:t>
            </a:r>
          </a:p>
          <a:p>
            <a:pPr marL="342900" indent="-342900" algn="just">
              <a:lnSpc>
                <a:spcPct val="107000"/>
              </a:lnSpc>
              <a:buFont typeface="+mj-lt"/>
              <a:buAutoNum type="arabicParenR"/>
            </a:pPr>
            <a:r>
              <a:rPr lang="en-IN" sz="2000" dirty="0">
                <a:latin typeface="Times New Roman" panose="02020603050405020304" pitchFamily="18" charset="0"/>
                <a:ea typeface="Calibri" panose="020F0502020204030204" pitchFamily="34" charset="0"/>
                <a:cs typeface="Times New Roman" panose="02020603050405020304" pitchFamily="18" charset="0"/>
              </a:rPr>
              <a:t>M. </a:t>
            </a:r>
            <a:r>
              <a:rPr lang="en-IN" sz="2000" dirty="0" err="1">
                <a:latin typeface="Times New Roman" panose="02020603050405020304" pitchFamily="18" charset="0"/>
                <a:ea typeface="Calibri" panose="020F0502020204030204" pitchFamily="34" charset="0"/>
                <a:cs typeface="Times New Roman" panose="02020603050405020304" pitchFamily="18" charset="0"/>
              </a:rPr>
              <a:t>Abdelgawad</a:t>
            </a:r>
            <a:r>
              <a:rPr lang="en-IN" sz="2000" dirty="0">
                <a:latin typeface="Times New Roman" panose="02020603050405020304" pitchFamily="18" charset="0"/>
                <a:ea typeface="Calibri" panose="020F0502020204030204" pitchFamily="34" charset="0"/>
                <a:cs typeface="Times New Roman" panose="02020603050405020304" pitchFamily="18" charset="0"/>
              </a:rPr>
              <a:t> EL-Sayed and </a:t>
            </a:r>
            <a:r>
              <a:rPr lang="en-IN" sz="2000" dirty="0" err="1">
                <a:latin typeface="Times New Roman" panose="02020603050405020304" pitchFamily="18" charset="0"/>
                <a:ea typeface="Calibri" panose="020F0502020204030204" pitchFamily="34" charset="0"/>
                <a:cs typeface="Times New Roman" panose="02020603050405020304" pitchFamily="18" charset="0"/>
              </a:rPr>
              <a:t>M.Atef</a:t>
            </a:r>
            <a:r>
              <a:rPr lang="en-IN" sz="2000" dirty="0">
                <a:latin typeface="Times New Roman" panose="02020603050405020304" pitchFamily="18" charset="0"/>
                <a:ea typeface="Calibri" panose="020F0502020204030204" pitchFamily="34" charset="0"/>
                <a:cs typeface="Times New Roman" panose="02020603050405020304" pitchFamily="18" charset="0"/>
              </a:rPr>
              <a:t>; Study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of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current through ultra-thin gate oxide MOSFET and its effect on CMOS circuits; 2005</a:t>
            </a:r>
          </a:p>
          <a:p>
            <a:pPr marL="342900" indent="-342900" algn="just">
              <a:lnSpc>
                <a:spcPct val="107000"/>
              </a:lnSpc>
              <a:buFont typeface="+mj-lt"/>
              <a:buAutoNum type="arabicParenR"/>
            </a:pPr>
            <a:r>
              <a:rPr lang="en-IN" sz="2000" dirty="0">
                <a:latin typeface="Times New Roman" panose="02020603050405020304" pitchFamily="18" charset="0"/>
                <a:ea typeface="Calibri" panose="020F0502020204030204" pitchFamily="34" charset="0"/>
                <a:cs typeface="Times New Roman" panose="02020603050405020304" pitchFamily="18" charset="0"/>
              </a:rPr>
              <a:t>Fabio </a:t>
            </a:r>
            <a:r>
              <a:rPr lang="en-IN" sz="2000" dirty="0" err="1">
                <a:latin typeface="Times New Roman" panose="02020603050405020304" pitchFamily="18" charset="0"/>
                <a:ea typeface="Calibri" panose="020F0502020204030204" pitchFamily="34" charset="0"/>
                <a:cs typeface="Times New Roman" panose="02020603050405020304" pitchFamily="18" charset="0"/>
              </a:rPr>
              <a:t>Sacconi</a:t>
            </a:r>
            <a:r>
              <a:rPr lang="en-IN" sz="2000" dirty="0">
                <a:latin typeface="Times New Roman" panose="02020603050405020304" pitchFamily="18" charset="0"/>
                <a:ea typeface="Calibri" panose="020F0502020204030204" pitchFamily="34" charset="0"/>
                <a:cs typeface="Times New Roman" panose="02020603050405020304" pitchFamily="18" charset="0"/>
              </a:rPr>
              <a:t>, Michael </a:t>
            </a:r>
            <a:r>
              <a:rPr lang="en-IN" sz="2000" dirty="0" err="1">
                <a:latin typeface="Times New Roman" panose="02020603050405020304" pitchFamily="18" charset="0"/>
                <a:ea typeface="Calibri" panose="020F0502020204030204" pitchFamily="34" charset="0"/>
                <a:cs typeface="Times New Roman" panose="02020603050405020304" pitchFamily="18" charset="0"/>
              </a:rPr>
              <a:t>Povolotskyi</a:t>
            </a:r>
            <a:r>
              <a:rPr lang="en-IN" sz="2000" dirty="0">
                <a:latin typeface="Times New Roman" panose="02020603050405020304" pitchFamily="18" charset="0"/>
                <a:ea typeface="Calibri" panose="020F0502020204030204" pitchFamily="34" charset="0"/>
                <a:cs typeface="Times New Roman" panose="02020603050405020304" pitchFamily="18" charset="0"/>
              </a:rPr>
              <a:t>, Aldo Di Carlo, Paolo </a:t>
            </a:r>
            <a:r>
              <a:rPr lang="en-IN" sz="2000" dirty="0" err="1">
                <a:latin typeface="Times New Roman" panose="02020603050405020304" pitchFamily="18" charset="0"/>
                <a:ea typeface="Calibri" panose="020F0502020204030204" pitchFamily="34" charset="0"/>
                <a:cs typeface="Times New Roman" panose="02020603050405020304" pitchFamily="18" charset="0"/>
              </a:rPr>
              <a:t>Lugli</a:t>
            </a:r>
            <a:r>
              <a:rPr lang="en-IN" sz="2000" dirty="0">
                <a:latin typeface="Times New Roman" panose="02020603050405020304" pitchFamily="18" charset="0"/>
                <a:ea typeface="Calibri" panose="020F0502020204030204" pitchFamily="34" charset="0"/>
                <a:cs typeface="Times New Roman" panose="02020603050405020304" pitchFamily="18" charset="0"/>
              </a:rPr>
              <a:t>, Martin </a:t>
            </a:r>
            <a:r>
              <a:rPr lang="en-IN" sz="2000" dirty="0" err="1">
                <a:latin typeface="Times New Roman" panose="02020603050405020304" pitchFamily="18" charset="0"/>
                <a:ea typeface="Calibri" panose="020F0502020204030204" pitchFamily="34" charset="0"/>
                <a:cs typeface="Times New Roman" panose="02020603050405020304" pitchFamily="18" charset="0"/>
              </a:rPr>
              <a:t>St€adele</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Full-band approaches to the electronic properties of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nanometer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-scale MOS structures; </a:t>
            </a:r>
            <a:r>
              <a:rPr lang="en-IN" sz="2000" dirty="0">
                <a:latin typeface="Times New Roman" panose="02020603050405020304" pitchFamily="18" charset="0"/>
                <a:ea typeface="Calibri" panose="020F0502020204030204" pitchFamily="34" charset="0"/>
                <a:cs typeface="Times New Roman" panose="02020603050405020304" pitchFamily="18" charset="0"/>
              </a:rPr>
              <a:t>2003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Lezlinger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M, Snow EH; Fowler–</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Nordheim</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into thermally grown SiO2; 1969 </a:t>
            </a:r>
          </a:p>
          <a:p>
            <a:pPr marL="342900" lvl="0" indent="-342900" algn="just">
              <a:lnSpc>
                <a:spcPct val="107000"/>
              </a:lnSpc>
              <a:buFont typeface="+mj-lt"/>
              <a:buAutoNum type="arabi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Weinberg ZA; On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 metal–oxide–silicon structures; 1982</a:t>
            </a:r>
          </a:p>
          <a:p>
            <a:pPr marL="342900" lvl="0" indent="-342900" algn="just">
              <a:lnSpc>
                <a:spcPct val="107000"/>
              </a:lnSpc>
              <a:buFont typeface="+mj-lt"/>
              <a:buAutoNum type="arabicParenR"/>
            </a:pP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Maserjian</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 thin MOS structures; 1974</a:t>
            </a:r>
          </a:p>
          <a:p>
            <a:pPr marL="342900" lvl="0" indent="-342900" algn="just">
              <a:lnSpc>
                <a:spcPct val="107000"/>
              </a:lnSpc>
              <a:buFont typeface="+mj-lt"/>
              <a:buAutoNum type="arabi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Chang L, Yang KJ, Yeo Y-C,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Polishchuk</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 King T-J, Hu C; Direct-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gate leakage current in double-gate and ultrathin body MOSFETs; 2002 </a:t>
            </a:r>
          </a:p>
          <a:p>
            <a:pPr marL="342900" lvl="0" indent="-342900" algn="just">
              <a:lnSpc>
                <a:spcPct val="107000"/>
              </a:lnSpc>
              <a:buFont typeface="+mj-lt"/>
              <a:buAutoNum type="arabicParenR"/>
            </a:pP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Govoreanu</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B,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Blomme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P, Henson K, Van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Houdt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J, De Meyer K. An effective model for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analyzing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gate leakage currents through ultrathin oxides and high-k gate stacks from Si inversion layers; 2004</a:t>
            </a:r>
          </a:p>
        </p:txBody>
      </p:sp>
      <p:sp>
        <p:nvSpPr>
          <p:cNvPr id="3" name="Slide Number Placeholder 2">
            <a:extLst>
              <a:ext uri="{FF2B5EF4-FFF2-40B4-BE49-F238E27FC236}">
                <a16:creationId xmlns:a16="http://schemas.microsoft.com/office/drawing/2014/main" id="{900E733C-5CE0-73DD-7087-B3C74013179A}"/>
              </a:ext>
            </a:extLst>
          </p:cNvPr>
          <p:cNvSpPr>
            <a:spLocks noGrp="1"/>
          </p:cNvSpPr>
          <p:nvPr>
            <p:ph type="sldNum" sz="quarter" idx="12"/>
          </p:nvPr>
        </p:nvSpPr>
        <p:spPr/>
        <p:txBody>
          <a:bodyPr/>
          <a:lstStyle/>
          <a:p>
            <a:fld id="{3A98EE3D-8CD1-4C3F-BD1C-C98C9596463C}" type="slidenum">
              <a:rPr lang="en-US" smtClean="0"/>
              <a:t>54</a:t>
            </a:fld>
            <a:endParaRPr lang="en-US" dirty="0"/>
          </a:p>
        </p:txBody>
      </p:sp>
    </p:spTree>
    <p:extLst>
      <p:ext uri="{BB962C8B-B14F-4D97-AF65-F5344CB8AC3E}">
        <p14:creationId xmlns:p14="http://schemas.microsoft.com/office/powerpoint/2010/main" val="12925130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Questions ?</a:t>
            </a:r>
          </a:p>
        </p:txBody>
      </p:sp>
      <p:sp>
        <p:nvSpPr>
          <p:cNvPr id="3" name="Slide Number Placeholder 2">
            <a:extLst>
              <a:ext uri="{FF2B5EF4-FFF2-40B4-BE49-F238E27FC236}">
                <a16:creationId xmlns:a16="http://schemas.microsoft.com/office/drawing/2014/main" id="{E7E34E78-4CB8-C6F7-E0FC-1C982F4CE3A4}"/>
              </a:ext>
            </a:extLst>
          </p:cNvPr>
          <p:cNvSpPr>
            <a:spLocks noGrp="1"/>
          </p:cNvSpPr>
          <p:nvPr>
            <p:ph type="sldNum" sz="quarter" idx="12"/>
          </p:nvPr>
        </p:nvSpPr>
        <p:spPr/>
        <p:txBody>
          <a:bodyPr/>
          <a:lstStyle/>
          <a:p>
            <a:fld id="{3A98EE3D-8CD1-4C3F-BD1C-C98C9596463C}" type="slidenum">
              <a:rPr lang="en-US" smtClean="0"/>
              <a:t>55</a:t>
            </a:fld>
            <a:endParaRPr lang="en-US" dirty="0"/>
          </a:p>
        </p:txBody>
      </p:sp>
    </p:spTree>
    <p:extLst>
      <p:ext uri="{BB962C8B-B14F-4D97-AF65-F5344CB8AC3E}">
        <p14:creationId xmlns:p14="http://schemas.microsoft.com/office/powerpoint/2010/main" val="17092895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Thank You</a:t>
            </a:r>
          </a:p>
        </p:txBody>
      </p:sp>
      <p:sp>
        <p:nvSpPr>
          <p:cNvPr id="3" name="Slide Number Placeholder 2">
            <a:extLst>
              <a:ext uri="{FF2B5EF4-FFF2-40B4-BE49-F238E27FC236}">
                <a16:creationId xmlns:a16="http://schemas.microsoft.com/office/drawing/2014/main" id="{6091E9B5-7AA7-6990-CD35-CA3FA6303B8A}"/>
              </a:ext>
            </a:extLst>
          </p:cNvPr>
          <p:cNvSpPr>
            <a:spLocks noGrp="1"/>
          </p:cNvSpPr>
          <p:nvPr>
            <p:ph type="sldNum" sz="quarter" idx="12"/>
          </p:nvPr>
        </p:nvSpPr>
        <p:spPr/>
        <p:txBody>
          <a:bodyPr/>
          <a:lstStyle/>
          <a:p>
            <a:fld id="{3A98EE3D-8CD1-4C3F-BD1C-C98C9596463C}" type="slidenum">
              <a:rPr lang="en-US" smtClean="0"/>
              <a:t>56</a:t>
            </a:fld>
            <a:endParaRPr lang="en-US" dirty="0"/>
          </a:p>
        </p:txBody>
      </p:sp>
    </p:spTree>
    <p:extLst>
      <p:ext uri="{BB962C8B-B14F-4D97-AF65-F5344CB8AC3E}">
        <p14:creationId xmlns:p14="http://schemas.microsoft.com/office/powerpoint/2010/main" val="39047537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Direct Tunneling</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4872040"/>
            <a:ext cx="10058401" cy="1439113"/>
          </a:xfrm>
          <a:prstGeom prst="rect">
            <a:avLst/>
          </a:prstGeom>
        </p:spPr>
        <p:txBody>
          <a:bodyP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solidFill>
                  <a:schemeClr val="tx1">
                    <a:lumMod val="75000"/>
                    <a:lumOff val="25000"/>
                  </a:schemeClr>
                </a:solidFill>
              </a:rPr>
              <a:t>Figure 2. </a:t>
            </a:r>
            <a:r>
              <a:rPr lang="en-US" sz="2000" dirty="0"/>
              <a:t>Band diagram for a structure consisting of metal, oxide, and semiconductor without any applied voltage; the oxide fixed charges and the difference in the work function of the metal and semiconductor create the band bending. The conduction band is denoted by </a:t>
            </a:r>
            <a:r>
              <a:rPr lang="en-US" sz="2000" dirty="0" err="1"/>
              <a:t>Ec</a:t>
            </a:r>
            <a:r>
              <a:rPr lang="en-US" sz="2000" dirty="0"/>
              <a:t>, intrinsic Fermi level by </a:t>
            </a:r>
            <a:r>
              <a:rPr lang="en-US" sz="2000" dirty="0" err="1"/>
              <a:t>Ei</a:t>
            </a:r>
            <a:r>
              <a:rPr lang="en-US" sz="2000" dirty="0"/>
              <a:t>, semiconductor Fermi level by </a:t>
            </a:r>
            <a:r>
              <a:rPr lang="en-US" sz="2000" dirty="0" err="1"/>
              <a:t>Efs</a:t>
            </a:r>
            <a:r>
              <a:rPr lang="en-US" sz="2000" dirty="0"/>
              <a:t>, and metal Fermi level by </a:t>
            </a:r>
            <a:r>
              <a:rPr lang="en-US" sz="2000" dirty="0" err="1"/>
              <a:t>Efm</a:t>
            </a:r>
            <a:r>
              <a:rPr lang="en-US" sz="2000" dirty="0"/>
              <a:t>.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FFA685B-5AAA-F8E4-DB1E-27DB6AC553B8}"/>
              </a:ext>
            </a:extLst>
          </p:cNvPr>
          <p:cNvPicPr>
            <a:picLocks noChangeAspect="1"/>
          </p:cNvPicPr>
          <p:nvPr/>
        </p:nvPicPr>
        <p:blipFill>
          <a:blip r:embed="rId3"/>
          <a:stretch>
            <a:fillRect/>
          </a:stretch>
        </p:blipFill>
        <p:spPr>
          <a:xfrm>
            <a:off x="3968750" y="1550383"/>
            <a:ext cx="4254500" cy="3289300"/>
          </a:xfrm>
          <a:prstGeom prst="rect">
            <a:avLst/>
          </a:prstGeom>
        </p:spPr>
      </p:pic>
      <p:sp>
        <p:nvSpPr>
          <p:cNvPr id="6" name="Slide Number Placeholder 5">
            <a:extLst>
              <a:ext uri="{FF2B5EF4-FFF2-40B4-BE49-F238E27FC236}">
                <a16:creationId xmlns:a16="http://schemas.microsoft.com/office/drawing/2014/main" id="{B8EF579D-6C5F-9D60-1E80-43FFDC738C2B}"/>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6379884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71549"/>
            <a:ext cx="10058400" cy="54647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Direct Tunneling</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Under strong applied fields, tunneling currents were seen in early MOS devices, which resulted in a decrease in one side of the potential barrier at the SiO2 interface. Since thick oxides (about 70–1000 </a:t>
            </a:r>
            <a:r>
              <a:rPr lang="en-US" sz="2400" dirty="0" err="1"/>
              <a:t>Å</a:t>
            </a:r>
            <a:r>
              <a:rPr lang="en-US" sz="2400" dirty="0"/>
              <a:t>) were utilized, it is unlikely that direct tunneling into the conduction band of the opposite electrode will occur. </a:t>
            </a:r>
          </a:p>
          <a:p>
            <a:pPr marL="447675" indent="-361950">
              <a:buFont typeface="Wingdings" panose="05000000000000000000" pitchFamily="2" charset="2"/>
              <a:buChar char="v"/>
            </a:pPr>
            <a:r>
              <a:rPr lang="en-US" sz="2400" dirty="0"/>
              <a:t>However, direct tunneling at lower fields becomes substantial when the oxide thickness is decreased to a few nanometers, producing an approximately trapezoidal barrier (Fig. 3(b)). </a:t>
            </a:r>
          </a:p>
          <a:p>
            <a:pPr marL="447675" indent="-361950">
              <a:buFont typeface="Wingdings" panose="05000000000000000000" pitchFamily="2" charset="2"/>
              <a:buChar char="v"/>
            </a:pPr>
            <a:r>
              <a:rPr lang="en-US" sz="2400" dirty="0"/>
              <a:t>The probability of tunneling entails the integration of wave vectors, electron energy, and state probabilities on both sides of the barrier. The effective mass approximation and the Fermi-Dirac distribution functions are crucial for determining the current-voltage relationship:</a:t>
            </a:r>
            <a:endParaRPr lang="en-US" sz="2400" dirty="0">
              <a:solidFill>
                <a:schemeClr val="bg1"/>
              </a:solidFill>
            </a:endParaRPr>
          </a:p>
          <a:p>
            <a:pPr marL="85725" indent="0">
              <a:buNone/>
            </a:pPr>
            <a:r>
              <a:rPr lang="en-US" sz="2400" dirty="0">
                <a:solidFill>
                  <a:schemeClr val="bg1"/>
                </a:solidFill>
              </a:rPr>
              <a:t>a</a:t>
            </a:r>
            <a:endParaRPr lang="en-US" sz="2400" dirty="0"/>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61E07A3-936B-9E97-8E52-16A33D366081}"/>
              </a:ext>
            </a:extLst>
          </p:cNvPr>
          <p:cNvPicPr>
            <a:picLocks noChangeAspect="1"/>
          </p:cNvPicPr>
          <p:nvPr/>
        </p:nvPicPr>
        <p:blipFill>
          <a:blip r:embed="rId3"/>
          <a:stretch>
            <a:fillRect/>
          </a:stretch>
        </p:blipFill>
        <p:spPr>
          <a:xfrm>
            <a:off x="6883889" y="5392729"/>
            <a:ext cx="4051300" cy="635000"/>
          </a:xfrm>
          <a:prstGeom prst="rect">
            <a:avLst/>
          </a:prstGeom>
        </p:spPr>
      </p:pic>
      <p:sp>
        <p:nvSpPr>
          <p:cNvPr id="4" name="Slide Number Placeholder 3">
            <a:extLst>
              <a:ext uri="{FF2B5EF4-FFF2-40B4-BE49-F238E27FC236}">
                <a16:creationId xmlns:a16="http://schemas.microsoft.com/office/drawing/2014/main" id="{C8B836FB-634E-7475-CAFD-FF595201E6E1}"/>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972990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42975"/>
            <a:ext cx="10058400" cy="5750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Direct Tunneling</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By integrating the Fermi–Dirac distribution function and assuming that an electron can have a single effective mass in each of the three zones, the following results are obtained:</a:t>
            </a:r>
          </a:p>
          <a:p>
            <a:pPr marL="85725" indent="0">
              <a:buNone/>
            </a:pPr>
            <a:r>
              <a:rPr lang="en-US" sz="2400" dirty="0">
                <a:solidFill>
                  <a:schemeClr val="tx1"/>
                </a:solidFill>
              </a:rPr>
              <a:t>					,where:</a:t>
            </a:r>
          </a:p>
          <a:p>
            <a:pPr marL="447675" indent="-361950">
              <a:buFont typeface="Wingdings" panose="05000000000000000000" pitchFamily="2" charset="2"/>
              <a:buChar char="v"/>
            </a:pPr>
            <a:r>
              <a:rPr lang="en-US" sz="2400" dirty="0">
                <a:solidFill>
                  <a:schemeClr val="tx1"/>
                </a:solidFill>
              </a:rPr>
              <a:t>Determining tunneling current involves solving </a:t>
            </a:r>
            <a:r>
              <a:rPr lang="en-US" sz="2400" dirty="0" err="1">
                <a:solidFill>
                  <a:schemeClr val="tx1"/>
                </a:solidFill>
              </a:rPr>
              <a:t>Schroedinger's</a:t>
            </a:r>
            <a:r>
              <a:rPr lang="en-US" sz="2400" dirty="0">
                <a:solidFill>
                  <a:schemeClr val="tx1"/>
                </a:solidFill>
              </a:rPr>
              <a:t> equation for electron wave function, considering periodic lattice potential and applying approximations like the Wentzel–</a:t>
            </a:r>
            <a:r>
              <a:rPr lang="en-US" sz="2400" dirty="0" err="1">
                <a:solidFill>
                  <a:schemeClr val="tx1"/>
                </a:solidFill>
              </a:rPr>
              <a:t>Kramers</a:t>
            </a:r>
            <a:r>
              <a:rPr lang="en-US" sz="2400" dirty="0">
                <a:solidFill>
                  <a:schemeClr val="tx1"/>
                </a:solidFill>
              </a:rPr>
              <a:t>–Brillouin or neglecting Fermi–Dirac functions for modeling, with an alternative expression to address limitations: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759D92-F9B4-8808-FB78-082AC188EA94}"/>
              </a:ext>
            </a:extLst>
          </p:cNvPr>
          <p:cNvPicPr>
            <a:picLocks noChangeAspect="1"/>
          </p:cNvPicPr>
          <p:nvPr/>
        </p:nvPicPr>
        <p:blipFill>
          <a:blip r:embed="rId3"/>
          <a:stretch>
            <a:fillRect/>
          </a:stretch>
        </p:blipFill>
        <p:spPr>
          <a:xfrm>
            <a:off x="1583919" y="2831365"/>
            <a:ext cx="4000949" cy="780268"/>
          </a:xfrm>
          <a:prstGeom prst="rect">
            <a:avLst/>
          </a:prstGeom>
        </p:spPr>
      </p:pic>
      <p:pic>
        <p:nvPicPr>
          <p:cNvPr id="7" name="Picture 6">
            <a:extLst>
              <a:ext uri="{FF2B5EF4-FFF2-40B4-BE49-F238E27FC236}">
                <a16:creationId xmlns:a16="http://schemas.microsoft.com/office/drawing/2014/main" id="{15C8B72B-04D0-8F49-8805-68AE425D5657}"/>
              </a:ext>
            </a:extLst>
          </p:cNvPr>
          <p:cNvPicPr>
            <a:picLocks noChangeAspect="1"/>
          </p:cNvPicPr>
          <p:nvPr/>
        </p:nvPicPr>
        <p:blipFill>
          <a:blip r:embed="rId4"/>
          <a:stretch>
            <a:fillRect/>
          </a:stretch>
        </p:blipFill>
        <p:spPr>
          <a:xfrm>
            <a:off x="6911595" y="2803675"/>
            <a:ext cx="4060573" cy="780267"/>
          </a:xfrm>
          <a:prstGeom prst="rect">
            <a:avLst/>
          </a:prstGeom>
        </p:spPr>
      </p:pic>
      <p:pic>
        <p:nvPicPr>
          <p:cNvPr id="8" name="Picture 7">
            <a:extLst>
              <a:ext uri="{FF2B5EF4-FFF2-40B4-BE49-F238E27FC236}">
                <a16:creationId xmlns:a16="http://schemas.microsoft.com/office/drawing/2014/main" id="{01534056-7316-A5BA-01CF-0FA23A1EDAD8}"/>
              </a:ext>
            </a:extLst>
          </p:cNvPr>
          <p:cNvPicPr>
            <a:picLocks noChangeAspect="1"/>
          </p:cNvPicPr>
          <p:nvPr/>
        </p:nvPicPr>
        <p:blipFill>
          <a:blip r:embed="rId5"/>
          <a:stretch>
            <a:fillRect/>
          </a:stretch>
        </p:blipFill>
        <p:spPr>
          <a:xfrm>
            <a:off x="6096000" y="5132144"/>
            <a:ext cx="3891388" cy="1211369"/>
          </a:xfrm>
          <a:prstGeom prst="rect">
            <a:avLst/>
          </a:prstGeom>
        </p:spPr>
      </p:pic>
      <p:sp>
        <p:nvSpPr>
          <p:cNvPr id="6" name="Slide Number Placeholder 5">
            <a:extLst>
              <a:ext uri="{FF2B5EF4-FFF2-40B4-BE49-F238E27FC236}">
                <a16:creationId xmlns:a16="http://schemas.microsoft.com/office/drawing/2014/main" id="{228D0A9B-7BD0-038C-23B9-BB935D617EDF}"/>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18655541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556735"/>
            <a:ext cx="10058401" cy="754413"/>
          </a:xfrm>
          <a:prstGeom prst="rect">
            <a:avLst/>
          </a:prstGeom>
        </p:spPr>
        <p:txBody>
          <a:bodyPr>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t>Figure 3. (a) Tunneling through a triangular barrier into the insulator conduction band (Fowler–</a:t>
            </a:r>
            <a:r>
              <a:rPr lang="en-US" sz="2400" dirty="0" err="1"/>
              <a:t>Nordheim</a:t>
            </a:r>
            <a:r>
              <a:rPr lang="en-US" sz="2400" dirty="0"/>
              <a:t> tunneling). (b) Tunneling through a trapezoidal barrier (direct tunneling). [1] </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7812D84-1D8E-93AA-2E05-112217B89A69}"/>
              </a:ext>
            </a:extLst>
          </p:cNvPr>
          <p:cNvPicPr>
            <a:picLocks noChangeAspect="1"/>
          </p:cNvPicPr>
          <p:nvPr/>
        </p:nvPicPr>
        <p:blipFill>
          <a:blip r:embed="rId3"/>
          <a:stretch>
            <a:fillRect/>
          </a:stretch>
        </p:blipFill>
        <p:spPr>
          <a:xfrm>
            <a:off x="1377453" y="1532092"/>
            <a:ext cx="9437093" cy="4024643"/>
          </a:xfrm>
          <a:prstGeom prst="rect">
            <a:avLst/>
          </a:prstGeom>
        </p:spPr>
      </p:pic>
      <p:sp>
        <p:nvSpPr>
          <p:cNvPr id="4" name="Title 1">
            <a:extLst>
              <a:ext uri="{FF2B5EF4-FFF2-40B4-BE49-F238E27FC236}">
                <a16:creationId xmlns:a16="http://schemas.microsoft.com/office/drawing/2014/main" id="{1A7E869C-B450-6FAB-6F63-106C34040B6E}"/>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Fowler-</a:t>
            </a:r>
            <a:r>
              <a:rPr lang="en-US" sz="3600" dirty="0" err="1"/>
              <a:t>Nordheim</a:t>
            </a:r>
            <a:r>
              <a:rPr lang="en-US" sz="3600" dirty="0"/>
              <a:t> Tunneling</a:t>
            </a:r>
          </a:p>
        </p:txBody>
      </p:sp>
      <p:sp>
        <p:nvSpPr>
          <p:cNvPr id="2" name="Slide Number Placeholder 1">
            <a:extLst>
              <a:ext uri="{FF2B5EF4-FFF2-40B4-BE49-F238E27FC236}">
                <a16:creationId xmlns:a16="http://schemas.microsoft.com/office/drawing/2014/main" id="{674E6024-7FD0-B71A-3396-E45B2AE2D820}"/>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3843191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{2A8981B9-D625-4C43-B8E5-269933BE2D2C}tf11429527_win32</Template>
  <TotalTime>16118</TotalTime>
  <Words>15901</Words>
  <Application>Microsoft Macintosh PowerPoint</Application>
  <PresentationFormat>Widescreen</PresentationFormat>
  <Paragraphs>1009</Paragraphs>
  <Slides>56</Slides>
  <Notes>53</Notes>
  <HiddenSlides>8</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56</vt:i4>
      </vt:variant>
    </vt:vector>
  </HeadingPairs>
  <TitlesOfParts>
    <vt:vector size="75" baseType="lpstr">
      <vt:lpstr>AdvEPSTIM</vt:lpstr>
      <vt:lpstr>AdvPSMP10</vt:lpstr>
      <vt:lpstr>AdvPSSym</vt:lpstr>
      <vt:lpstr>AdvSPSMI</vt:lpstr>
      <vt:lpstr>Arial</vt:lpstr>
      <vt:lpstr>Bookman Old Style</vt:lpstr>
      <vt:lpstr>Calibri</vt:lpstr>
      <vt:lpstr>Franklin Gothic Book</vt:lpstr>
      <vt:lpstr>Inter</vt:lpstr>
      <vt:lpstr>KaTeX_Main</vt:lpstr>
      <vt:lpstr>KaTeX_Math</vt:lpstr>
      <vt:lpstr>KaTeX_Size1</vt:lpstr>
      <vt:lpstr>Söhne</vt:lpstr>
      <vt:lpstr>SymbolMT</vt:lpstr>
      <vt:lpstr>Times New Roman</vt:lpstr>
      <vt:lpstr>TimesNewRoman</vt:lpstr>
      <vt:lpstr>TimesNewRoman,Italic</vt:lpstr>
      <vt:lpstr>Wingdings</vt:lpstr>
      <vt:lpstr>1_RetrospectVTI</vt:lpstr>
      <vt:lpstr>Tunneling Phenomena in Ultra-Thin Oxide MOS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Questions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Splitting with WSe2</dc:title>
  <dc:creator>Neelanjan Goswami</dc:creator>
  <cp:lastModifiedBy>Neelanjan Goswami</cp:lastModifiedBy>
  <cp:revision>101</cp:revision>
  <dcterms:created xsi:type="dcterms:W3CDTF">2022-02-22T22:08:28Z</dcterms:created>
  <dcterms:modified xsi:type="dcterms:W3CDTF">2023-12-13T23:23:22Z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